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unknown"/>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2"/>
  </p:notesMasterIdLst>
  <p:handoutMasterIdLst>
    <p:handoutMasterId r:id="rId33"/>
  </p:handoutMasterIdLst>
  <p:sldIdLst>
    <p:sldId id="259" r:id="rId3"/>
    <p:sldId id="287" r:id="rId4"/>
    <p:sldId id="323" r:id="rId5"/>
    <p:sldId id="319" r:id="rId6"/>
    <p:sldId id="305" r:id="rId7"/>
    <p:sldId id="297" r:id="rId8"/>
    <p:sldId id="327" r:id="rId9"/>
    <p:sldId id="330" r:id="rId10"/>
    <p:sldId id="308" r:id="rId11"/>
    <p:sldId id="329" r:id="rId12"/>
    <p:sldId id="328" r:id="rId13"/>
    <p:sldId id="311" r:id="rId14"/>
    <p:sldId id="306" r:id="rId15"/>
    <p:sldId id="302" r:id="rId16"/>
    <p:sldId id="315" r:id="rId17"/>
    <p:sldId id="298" r:id="rId18"/>
    <p:sldId id="303" r:id="rId19"/>
    <p:sldId id="295" r:id="rId20"/>
    <p:sldId id="314" r:id="rId21"/>
    <p:sldId id="312" r:id="rId22"/>
    <p:sldId id="313" r:id="rId23"/>
    <p:sldId id="321" r:id="rId24"/>
    <p:sldId id="316" r:id="rId25"/>
    <p:sldId id="318" r:id="rId26"/>
    <p:sldId id="317" r:id="rId27"/>
    <p:sldId id="258" r:id="rId28"/>
    <p:sldId id="322" r:id="rId29"/>
    <p:sldId id="324" r:id="rId30"/>
    <p:sldId id="325" r:id="rId31"/>
  </p:sldIdLst>
  <p:sldSz cx="9144000" cy="6858000" type="screen4x3"/>
  <p:notesSz cx="6858000" cy="9144000"/>
  <p:defaultTextStyle>
    <a:defPPr>
      <a:defRPr lang="en-US"/>
    </a:defPPr>
    <a:lvl1pPr marL="0" algn="l" defTabSz="456981" rtl="0" eaLnBrk="1" latinLnBrk="0" hangingPunct="1">
      <a:defRPr sz="1800" kern="1200">
        <a:solidFill>
          <a:schemeClr val="tx1"/>
        </a:solidFill>
        <a:latin typeface="+mn-lt"/>
        <a:ea typeface="+mn-ea"/>
        <a:cs typeface="+mn-cs"/>
      </a:defRPr>
    </a:lvl1pPr>
    <a:lvl2pPr marL="456981" algn="l" defTabSz="456981" rtl="0" eaLnBrk="1" latinLnBrk="0" hangingPunct="1">
      <a:defRPr sz="1800" kern="1200">
        <a:solidFill>
          <a:schemeClr val="tx1"/>
        </a:solidFill>
        <a:latin typeface="+mn-lt"/>
        <a:ea typeface="+mn-ea"/>
        <a:cs typeface="+mn-cs"/>
      </a:defRPr>
    </a:lvl2pPr>
    <a:lvl3pPr marL="913962" algn="l" defTabSz="456981" rtl="0" eaLnBrk="1" latinLnBrk="0" hangingPunct="1">
      <a:defRPr sz="1800" kern="1200">
        <a:solidFill>
          <a:schemeClr val="tx1"/>
        </a:solidFill>
        <a:latin typeface="+mn-lt"/>
        <a:ea typeface="+mn-ea"/>
        <a:cs typeface="+mn-cs"/>
      </a:defRPr>
    </a:lvl3pPr>
    <a:lvl4pPr marL="1370943" algn="l" defTabSz="456981" rtl="0" eaLnBrk="1" latinLnBrk="0" hangingPunct="1">
      <a:defRPr sz="1800" kern="1200">
        <a:solidFill>
          <a:schemeClr val="tx1"/>
        </a:solidFill>
        <a:latin typeface="+mn-lt"/>
        <a:ea typeface="+mn-ea"/>
        <a:cs typeface="+mn-cs"/>
      </a:defRPr>
    </a:lvl4pPr>
    <a:lvl5pPr marL="1827922" algn="l" defTabSz="456981" rtl="0" eaLnBrk="1" latinLnBrk="0" hangingPunct="1">
      <a:defRPr sz="1800" kern="1200">
        <a:solidFill>
          <a:schemeClr val="tx1"/>
        </a:solidFill>
        <a:latin typeface="+mn-lt"/>
        <a:ea typeface="+mn-ea"/>
        <a:cs typeface="+mn-cs"/>
      </a:defRPr>
    </a:lvl5pPr>
    <a:lvl6pPr marL="2284902" algn="l" defTabSz="456981" rtl="0" eaLnBrk="1" latinLnBrk="0" hangingPunct="1">
      <a:defRPr sz="1800" kern="1200">
        <a:solidFill>
          <a:schemeClr val="tx1"/>
        </a:solidFill>
        <a:latin typeface="+mn-lt"/>
        <a:ea typeface="+mn-ea"/>
        <a:cs typeface="+mn-cs"/>
      </a:defRPr>
    </a:lvl6pPr>
    <a:lvl7pPr marL="2741883" algn="l" defTabSz="456981" rtl="0" eaLnBrk="1" latinLnBrk="0" hangingPunct="1">
      <a:defRPr sz="1800" kern="1200">
        <a:solidFill>
          <a:schemeClr val="tx1"/>
        </a:solidFill>
        <a:latin typeface="+mn-lt"/>
        <a:ea typeface="+mn-ea"/>
        <a:cs typeface="+mn-cs"/>
      </a:defRPr>
    </a:lvl7pPr>
    <a:lvl8pPr marL="3198864" algn="l" defTabSz="456981" rtl="0" eaLnBrk="1" latinLnBrk="0" hangingPunct="1">
      <a:defRPr sz="1800" kern="1200">
        <a:solidFill>
          <a:schemeClr val="tx1"/>
        </a:solidFill>
        <a:latin typeface="+mn-lt"/>
        <a:ea typeface="+mn-ea"/>
        <a:cs typeface="+mn-cs"/>
      </a:defRPr>
    </a:lvl8pPr>
    <a:lvl9pPr marL="3655845" algn="l" defTabSz="456981"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15:clr>
            <a:srgbClr val="A4A3A4"/>
          </p15:clr>
        </p15:guide>
        <p15:guide id="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425222"/>
    <a:srgbClr val="FEBB7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27" autoAdjust="0"/>
    <p:restoredTop sz="83764" autoAdjust="0"/>
  </p:normalViewPr>
  <p:slideViewPr>
    <p:cSldViewPr snapToGrid="0">
      <p:cViewPr varScale="1">
        <p:scale>
          <a:sx n="85" d="100"/>
          <a:sy n="85" d="100"/>
        </p:scale>
        <p:origin x="-384" y="-104"/>
      </p:cViewPr>
      <p:guideLst>
        <p:guide orient="horz"/>
        <p:guide/>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notesMaster" Target="notesMasters/notesMaster1.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handoutMaster" Target="handoutMasters/handoutMaster1.xml"/><Relationship Id="rId34" Type="http://schemas.openxmlformats.org/officeDocument/2006/relationships/printerSettings" Target="printerSettings/printerSettings1.bin"/><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theme" Target="theme/theme1.xml"/><Relationship Id="rId3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8C489F-62A2-434D-804B-DE1B304EEEF7}" type="datetimeFigureOut">
              <a:rPr lang="en-US" smtClean="0"/>
              <a:t>11/30/17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3295F52-1C4C-4744-AC0C-908CA5F4DFB4}" type="slidenum">
              <a:rPr lang="en-US" smtClean="0"/>
              <a:t>‹#›</a:t>
            </a:fld>
            <a:endParaRPr lang="en-US"/>
          </a:p>
        </p:txBody>
      </p:sp>
    </p:spTree>
    <p:extLst>
      <p:ext uri="{BB962C8B-B14F-4D97-AF65-F5344CB8AC3E}">
        <p14:creationId xmlns:p14="http://schemas.microsoft.com/office/powerpoint/2010/main" val="224733077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05127D7-8FC7-114D-BB04-C05A143DBFC8}" type="datetimeFigureOut">
              <a:rPr lang="en-US" smtClean="0"/>
              <a:t>11/30/17</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838DDD2-3F9B-FE44-9E9D-259EF768E97A}" type="slidenum">
              <a:rPr lang="en-US" smtClean="0"/>
              <a:t>‹#›</a:t>
            </a:fld>
            <a:endParaRPr lang="en-US" dirty="0"/>
          </a:p>
        </p:txBody>
      </p:sp>
    </p:spTree>
    <p:extLst>
      <p:ext uri="{BB962C8B-B14F-4D97-AF65-F5344CB8AC3E}">
        <p14:creationId xmlns:p14="http://schemas.microsoft.com/office/powerpoint/2010/main" val="539806096"/>
      </p:ext>
    </p:extLst>
  </p:cSld>
  <p:clrMap bg1="lt1" tx1="dk1" bg2="lt2" tx2="dk2" accent1="accent1" accent2="accent2" accent3="accent3" accent4="accent4" accent5="accent5" accent6="accent6" hlink="hlink" folHlink="folHlink"/>
  <p:hf hdr="0" ftr="0" dt="0"/>
  <p:notesStyle>
    <a:lvl1pPr marL="0" algn="l" defTabSz="95205" rtl="0" eaLnBrk="1" latinLnBrk="0" hangingPunct="1">
      <a:defRPr sz="200" kern="1200">
        <a:solidFill>
          <a:schemeClr val="tx1"/>
        </a:solidFill>
        <a:latin typeface="+mn-lt"/>
        <a:ea typeface="+mn-ea"/>
        <a:cs typeface="+mn-cs"/>
      </a:defRPr>
    </a:lvl1pPr>
    <a:lvl2pPr marL="95205" algn="l" defTabSz="95205" rtl="0" eaLnBrk="1" latinLnBrk="0" hangingPunct="1">
      <a:defRPr sz="200" kern="1200">
        <a:solidFill>
          <a:schemeClr val="tx1"/>
        </a:solidFill>
        <a:latin typeface="+mn-lt"/>
        <a:ea typeface="+mn-ea"/>
        <a:cs typeface="+mn-cs"/>
      </a:defRPr>
    </a:lvl2pPr>
    <a:lvl3pPr marL="190410" algn="l" defTabSz="95205" rtl="0" eaLnBrk="1" latinLnBrk="0" hangingPunct="1">
      <a:defRPr sz="200" kern="1200">
        <a:solidFill>
          <a:schemeClr val="tx1"/>
        </a:solidFill>
        <a:latin typeface="+mn-lt"/>
        <a:ea typeface="+mn-ea"/>
        <a:cs typeface="+mn-cs"/>
      </a:defRPr>
    </a:lvl3pPr>
    <a:lvl4pPr marL="285612" algn="l" defTabSz="95205" rtl="0" eaLnBrk="1" latinLnBrk="0" hangingPunct="1">
      <a:defRPr sz="200" kern="1200">
        <a:solidFill>
          <a:schemeClr val="tx1"/>
        </a:solidFill>
        <a:latin typeface="+mn-lt"/>
        <a:ea typeface="+mn-ea"/>
        <a:cs typeface="+mn-cs"/>
      </a:defRPr>
    </a:lvl4pPr>
    <a:lvl5pPr marL="380817" algn="l" defTabSz="95205" rtl="0" eaLnBrk="1" latinLnBrk="0" hangingPunct="1">
      <a:defRPr sz="200" kern="1200">
        <a:solidFill>
          <a:schemeClr val="tx1"/>
        </a:solidFill>
        <a:latin typeface="+mn-lt"/>
        <a:ea typeface="+mn-ea"/>
        <a:cs typeface="+mn-cs"/>
      </a:defRPr>
    </a:lvl5pPr>
    <a:lvl6pPr marL="476022" algn="l" defTabSz="95205" rtl="0" eaLnBrk="1" latinLnBrk="0" hangingPunct="1">
      <a:defRPr sz="200" kern="1200">
        <a:solidFill>
          <a:schemeClr val="tx1"/>
        </a:solidFill>
        <a:latin typeface="+mn-lt"/>
        <a:ea typeface="+mn-ea"/>
        <a:cs typeface="+mn-cs"/>
      </a:defRPr>
    </a:lvl6pPr>
    <a:lvl7pPr marL="571227" algn="l" defTabSz="95205" rtl="0" eaLnBrk="1" latinLnBrk="0" hangingPunct="1">
      <a:defRPr sz="200" kern="1200">
        <a:solidFill>
          <a:schemeClr val="tx1"/>
        </a:solidFill>
        <a:latin typeface="+mn-lt"/>
        <a:ea typeface="+mn-ea"/>
        <a:cs typeface="+mn-cs"/>
      </a:defRPr>
    </a:lvl7pPr>
    <a:lvl8pPr marL="666429" algn="l" defTabSz="95205" rtl="0" eaLnBrk="1" latinLnBrk="0" hangingPunct="1">
      <a:defRPr sz="200" kern="1200">
        <a:solidFill>
          <a:schemeClr val="tx1"/>
        </a:solidFill>
        <a:latin typeface="+mn-lt"/>
        <a:ea typeface="+mn-ea"/>
        <a:cs typeface="+mn-cs"/>
      </a:defRPr>
    </a:lvl8pPr>
    <a:lvl9pPr marL="761634" algn="l" defTabSz="95205" rtl="0" eaLnBrk="1" latinLnBrk="0" hangingPunct="1">
      <a:defRPr sz="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38DDD2-3F9B-FE44-9E9D-259EF768E97A}" type="slidenum">
              <a:rPr lang="en-US" smtClean="0"/>
              <a:t>3</a:t>
            </a:fld>
            <a:endParaRPr lang="en-US" dirty="0"/>
          </a:p>
        </p:txBody>
      </p:sp>
    </p:spTree>
    <p:extLst>
      <p:ext uri="{BB962C8B-B14F-4D97-AF65-F5344CB8AC3E}">
        <p14:creationId xmlns:p14="http://schemas.microsoft.com/office/powerpoint/2010/main" val="3438481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38DDD2-3F9B-FE44-9E9D-259EF768E97A}" type="slidenum">
              <a:rPr lang="en-US" smtClean="0"/>
              <a:t>18</a:t>
            </a:fld>
            <a:endParaRPr lang="en-US" dirty="0"/>
          </a:p>
        </p:txBody>
      </p:sp>
    </p:spTree>
    <p:extLst>
      <p:ext uri="{BB962C8B-B14F-4D97-AF65-F5344CB8AC3E}">
        <p14:creationId xmlns:p14="http://schemas.microsoft.com/office/powerpoint/2010/main" val="1924229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38DDD2-3F9B-FE44-9E9D-259EF768E97A}" type="slidenum">
              <a:rPr lang="en-US" smtClean="0"/>
              <a:t>19</a:t>
            </a:fld>
            <a:endParaRPr lang="en-US" dirty="0"/>
          </a:p>
        </p:txBody>
      </p:sp>
    </p:spTree>
    <p:extLst>
      <p:ext uri="{BB962C8B-B14F-4D97-AF65-F5344CB8AC3E}">
        <p14:creationId xmlns:p14="http://schemas.microsoft.com/office/powerpoint/2010/main" val="1924229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38DDD2-3F9B-FE44-9E9D-259EF768E97A}" type="slidenum">
              <a:rPr lang="en-US" smtClean="0"/>
              <a:t>21</a:t>
            </a:fld>
            <a:endParaRPr lang="en-US" dirty="0"/>
          </a:p>
        </p:txBody>
      </p:sp>
    </p:spTree>
    <p:extLst>
      <p:ext uri="{BB962C8B-B14F-4D97-AF65-F5344CB8AC3E}">
        <p14:creationId xmlns:p14="http://schemas.microsoft.com/office/powerpoint/2010/main" val="2608959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0838DDD2-3F9B-FE44-9E9D-259EF768E97A}" type="slidenum">
              <a:rPr lang="en-US" smtClean="0"/>
              <a:t>25</a:t>
            </a:fld>
            <a:endParaRPr lang="en-US" dirty="0"/>
          </a:p>
        </p:txBody>
      </p:sp>
    </p:spTree>
    <p:extLst>
      <p:ext uri="{BB962C8B-B14F-4D97-AF65-F5344CB8AC3E}">
        <p14:creationId xmlns:p14="http://schemas.microsoft.com/office/powerpoint/2010/main" val="4188425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38DDD2-3F9B-FE44-9E9D-259EF768E97A}" type="slidenum">
              <a:rPr lang="en-US" smtClean="0"/>
              <a:t>26</a:t>
            </a:fld>
            <a:endParaRPr lang="en-US" dirty="0"/>
          </a:p>
        </p:txBody>
      </p:sp>
    </p:spTree>
    <p:extLst>
      <p:ext uri="{BB962C8B-B14F-4D97-AF65-F5344CB8AC3E}">
        <p14:creationId xmlns:p14="http://schemas.microsoft.com/office/powerpoint/2010/main" val="2755897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38DDD2-3F9B-FE44-9E9D-259EF768E97A}" type="slidenum">
              <a:rPr lang="en-US" smtClean="0"/>
              <a:t>4</a:t>
            </a:fld>
            <a:endParaRPr lang="en-US" dirty="0"/>
          </a:p>
        </p:txBody>
      </p:sp>
    </p:spTree>
    <p:extLst>
      <p:ext uri="{BB962C8B-B14F-4D97-AF65-F5344CB8AC3E}">
        <p14:creationId xmlns:p14="http://schemas.microsoft.com/office/powerpoint/2010/main" val="2229986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38DDD2-3F9B-FE44-9E9D-259EF768E97A}" type="slidenum">
              <a:rPr lang="en-US" smtClean="0"/>
              <a:t>6</a:t>
            </a:fld>
            <a:endParaRPr lang="en-US" dirty="0"/>
          </a:p>
        </p:txBody>
      </p:sp>
    </p:spTree>
    <p:extLst>
      <p:ext uri="{BB962C8B-B14F-4D97-AF65-F5344CB8AC3E}">
        <p14:creationId xmlns:p14="http://schemas.microsoft.com/office/powerpoint/2010/main" val="2892536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38DDD2-3F9B-FE44-9E9D-259EF768E97A}" type="slidenum">
              <a:rPr lang="en-US" smtClean="0"/>
              <a:t>7</a:t>
            </a:fld>
            <a:endParaRPr lang="en-US" dirty="0"/>
          </a:p>
        </p:txBody>
      </p:sp>
    </p:spTree>
    <p:extLst>
      <p:ext uri="{BB962C8B-B14F-4D97-AF65-F5344CB8AC3E}">
        <p14:creationId xmlns:p14="http://schemas.microsoft.com/office/powerpoint/2010/main" val="1413195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38DDD2-3F9B-FE44-9E9D-259EF768E97A}" type="slidenum">
              <a:rPr lang="en-US" smtClean="0"/>
              <a:t>9</a:t>
            </a:fld>
            <a:endParaRPr lang="en-US" dirty="0"/>
          </a:p>
        </p:txBody>
      </p:sp>
    </p:spTree>
    <p:extLst>
      <p:ext uri="{BB962C8B-B14F-4D97-AF65-F5344CB8AC3E}">
        <p14:creationId xmlns:p14="http://schemas.microsoft.com/office/powerpoint/2010/main" val="2267226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38DDD2-3F9B-FE44-9E9D-259EF768E97A}" type="slidenum">
              <a:rPr lang="en-US" smtClean="0"/>
              <a:t>10</a:t>
            </a:fld>
            <a:endParaRPr lang="en-US" dirty="0"/>
          </a:p>
        </p:txBody>
      </p:sp>
    </p:spTree>
    <p:extLst>
      <p:ext uri="{BB962C8B-B14F-4D97-AF65-F5344CB8AC3E}">
        <p14:creationId xmlns:p14="http://schemas.microsoft.com/office/powerpoint/2010/main" val="37889057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38DDD2-3F9B-FE44-9E9D-259EF768E97A}" type="slidenum">
              <a:rPr lang="en-US" smtClean="0"/>
              <a:t>11</a:t>
            </a:fld>
            <a:endParaRPr lang="en-US" dirty="0"/>
          </a:p>
        </p:txBody>
      </p:sp>
    </p:spTree>
    <p:extLst>
      <p:ext uri="{BB962C8B-B14F-4D97-AF65-F5344CB8AC3E}">
        <p14:creationId xmlns:p14="http://schemas.microsoft.com/office/powerpoint/2010/main" val="2569066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38DDD2-3F9B-FE44-9E9D-259EF768E97A}" type="slidenum">
              <a:rPr lang="en-US" smtClean="0"/>
              <a:t>15</a:t>
            </a:fld>
            <a:endParaRPr lang="en-US" dirty="0"/>
          </a:p>
        </p:txBody>
      </p:sp>
    </p:spTree>
    <p:extLst>
      <p:ext uri="{BB962C8B-B14F-4D97-AF65-F5344CB8AC3E}">
        <p14:creationId xmlns:p14="http://schemas.microsoft.com/office/powerpoint/2010/main" val="3171198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38DDD2-3F9B-FE44-9E9D-259EF768E97A}" type="slidenum">
              <a:rPr lang="en-US" smtClean="0"/>
              <a:t>16</a:t>
            </a:fld>
            <a:endParaRPr lang="en-US" dirty="0"/>
          </a:p>
        </p:txBody>
      </p:sp>
    </p:spTree>
    <p:extLst>
      <p:ext uri="{BB962C8B-B14F-4D97-AF65-F5344CB8AC3E}">
        <p14:creationId xmlns:p14="http://schemas.microsoft.com/office/powerpoint/2010/main" val="900360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6981" indent="0" algn="ctr">
              <a:buNone/>
              <a:defRPr>
                <a:solidFill>
                  <a:schemeClr val="tx1">
                    <a:tint val="75000"/>
                  </a:schemeClr>
                </a:solidFill>
              </a:defRPr>
            </a:lvl2pPr>
            <a:lvl3pPr marL="913962" indent="0" algn="ctr">
              <a:buNone/>
              <a:defRPr>
                <a:solidFill>
                  <a:schemeClr val="tx1">
                    <a:tint val="75000"/>
                  </a:schemeClr>
                </a:solidFill>
              </a:defRPr>
            </a:lvl3pPr>
            <a:lvl4pPr marL="1370943" indent="0" algn="ctr">
              <a:buNone/>
              <a:defRPr>
                <a:solidFill>
                  <a:schemeClr val="tx1">
                    <a:tint val="75000"/>
                  </a:schemeClr>
                </a:solidFill>
              </a:defRPr>
            </a:lvl4pPr>
            <a:lvl5pPr marL="1827922" indent="0" algn="ctr">
              <a:buNone/>
              <a:defRPr>
                <a:solidFill>
                  <a:schemeClr val="tx1">
                    <a:tint val="75000"/>
                  </a:schemeClr>
                </a:solidFill>
              </a:defRPr>
            </a:lvl5pPr>
            <a:lvl6pPr marL="2284902" indent="0" algn="ctr">
              <a:buNone/>
              <a:defRPr>
                <a:solidFill>
                  <a:schemeClr val="tx1">
                    <a:tint val="75000"/>
                  </a:schemeClr>
                </a:solidFill>
              </a:defRPr>
            </a:lvl6pPr>
            <a:lvl7pPr marL="2741883" indent="0" algn="ctr">
              <a:buNone/>
              <a:defRPr>
                <a:solidFill>
                  <a:schemeClr val="tx1">
                    <a:tint val="75000"/>
                  </a:schemeClr>
                </a:solidFill>
              </a:defRPr>
            </a:lvl7pPr>
            <a:lvl8pPr marL="3198864" indent="0" algn="ctr">
              <a:buNone/>
              <a:defRPr>
                <a:solidFill>
                  <a:schemeClr val="tx1">
                    <a:tint val="75000"/>
                  </a:schemeClr>
                </a:solidFill>
              </a:defRPr>
            </a:lvl8pPr>
            <a:lvl9pPr marL="365584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94376F9-8C7B-7F4B-9C63-9C827F6F17E2}" type="datetime1">
              <a:rPr lang="en-US" smtClean="0"/>
              <a:t>11/30/17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E57AD28-D0A0-5245-849C-EA4BAD512B75}" type="slidenum">
              <a:rPr lang="en-US" smtClean="0"/>
              <a:t>‹#›</a:t>
            </a:fld>
            <a:endParaRPr lang="en-US" dirty="0"/>
          </a:p>
        </p:txBody>
      </p:sp>
    </p:spTree>
    <p:extLst>
      <p:ext uri="{BB962C8B-B14F-4D97-AF65-F5344CB8AC3E}">
        <p14:creationId xmlns:p14="http://schemas.microsoft.com/office/powerpoint/2010/main" val="2484170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CE1F75-9378-C44B-BBB1-6107AB5A632D}" type="datetime1">
              <a:rPr lang="en-US" smtClean="0"/>
              <a:t>11/30/17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E57AD28-D0A0-5245-849C-EA4BAD512B75}" type="slidenum">
              <a:rPr lang="en-US" smtClean="0"/>
              <a:t>‹#›</a:t>
            </a:fld>
            <a:endParaRPr lang="en-US" dirty="0"/>
          </a:p>
        </p:txBody>
      </p:sp>
    </p:spTree>
    <p:extLst>
      <p:ext uri="{BB962C8B-B14F-4D97-AF65-F5344CB8AC3E}">
        <p14:creationId xmlns:p14="http://schemas.microsoft.com/office/powerpoint/2010/main" val="1245159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E86DD3-6C00-4A45-8F13-13CD59580502}" type="datetime1">
              <a:rPr lang="en-US" smtClean="0"/>
              <a:t>11/30/17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E57AD28-D0A0-5245-849C-EA4BAD512B75}" type="slidenum">
              <a:rPr lang="en-US" smtClean="0"/>
              <a:t>‹#›</a:t>
            </a:fld>
            <a:endParaRPr lang="en-US" dirty="0"/>
          </a:p>
        </p:txBody>
      </p:sp>
    </p:spTree>
    <p:extLst>
      <p:ext uri="{BB962C8B-B14F-4D97-AF65-F5344CB8AC3E}">
        <p14:creationId xmlns:p14="http://schemas.microsoft.com/office/powerpoint/2010/main" val="27298691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6"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6" y="4050835"/>
            <a:ext cx="5826719" cy="1096899"/>
          </a:xfrm>
        </p:spPr>
        <p:txBody>
          <a:bodyPr anchor="t"/>
          <a:lstStyle>
            <a:lvl1pPr marL="0" indent="0" algn="r">
              <a:buNone/>
              <a:defRPr>
                <a:solidFill>
                  <a:schemeClr val="tx1">
                    <a:lumMod val="50000"/>
                    <a:lumOff val="50000"/>
                  </a:schemeClr>
                </a:solidFill>
              </a:defRPr>
            </a:lvl1pPr>
            <a:lvl2pPr marL="457127" indent="0" algn="ctr">
              <a:buNone/>
              <a:defRPr>
                <a:solidFill>
                  <a:schemeClr val="tx1">
                    <a:tint val="75000"/>
                  </a:schemeClr>
                </a:solidFill>
              </a:defRPr>
            </a:lvl2pPr>
            <a:lvl3pPr marL="914254" indent="0" algn="ctr">
              <a:buNone/>
              <a:defRPr>
                <a:solidFill>
                  <a:schemeClr val="tx1">
                    <a:tint val="75000"/>
                  </a:schemeClr>
                </a:solidFill>
              </a:defRPr>
            </a:lvl3pPr>
            <a:lvl4pPr marL="1371381" indent="0" algn="ctr">
              <a:buNone/>
              <a:defRPr>
                <a:solidFill>
                  <a:schemeClr val="tx1">
                    <a:tint val="75000"/>
                  </a:schemeClr>
                </a:solidFill>
              </a:defRPr>
            </a:lvl4pPr>
            <a:lvl5pPr marL="1828507" indent="0" algn="ctr">
              <a:buNone/>
              <a:defRPr>
                <a:solidFill>
                  <a:schemeClr val="tx1">
                    <a:tint val="75000"/>
                  </a:schemeClr>
                </a:solidFill>
              </a:defRPr>
            </a:lvl5pPr>
            <a:lvl6pPr marL="2285634" indent="0" algn="ctr">
              <a:buNone/>
              <a:defRPr>
                <a:solidFill>
                  <a:schemeClr val="tx1">
                    <a:tint val="75000"/>
                  </a:schemeClr>
                </a:solidFill>
              </a:defRPr>
            </a:lvl6pPr>
            <a:lvl7pPr marL="2742761" indent="0" algn="ctr">
              <a:buNone/>
              <a:defRPr>
                <a:solidFill>
                  <a:schemeClr val="tx1">
                    <a:tint val="75000"/>
                  </a:schemeClr>
                </a:solidFill>
              </a:defRPr>
            </a:lvl7pPr>
            <a:lvl8pPr marL="3199888" indent="0" algn="ctr">
              <a:buNone/>
              <a:defRPr>
                <a:solidFill>
                  <a:schemeClr val="tx1">
                    <a:tint val="75000"/>
                  </a:schemeClr>
                </a:solidFill>
              </a:defRPr>
            </a:lvl8pPr>
            <a:lvl9pPr marL="3657015"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B94522-EA70-0D46-88B8-9456AC52A469}" type="datetime1">
              <a:rPr lang="en-US" smtClean="0"/>
              <a:t>11/30/17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E57AD28-D0A0-5245-849C-EA4BAD512B75}" type="slidenum">
              <a:rPr lang="en-US" smtClean="0"/>
              <a:t>‹#›</a:t>
            </a:fld>
            <a:endParaRPr lang="en-US" dirty="0"/>
          </a:p>
        </p:txBody>
      </p:sp>
    </p:spTree>
    <p:extLst>
      <p:ext uri="{BB962C8B-B14F-4D97-AF65-F5344CB8AC3E}">
        <p14:creationId xmlns:p14="http://schemas.microsoft.com/office/powerpoint/2010/main" val="3024236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374613-9AA8-954D-80B2-FBF2EAC8F605}" type="datetime1">
              <a:rPr lang="en-US" smtClean="0"/>
              <a:t>11/30/17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E57AD28-D0A0-5245-849C-EA4BAD512B75}" type="slidenum">
              <a:rPr lang="en-US" smtClean="0"/>
              <a:t>‹#›</a:t>
            </a:fld>
            <a:endParaRPr lang="en-US" dirty="0"/>
          </a:p>
        </p:txBody>
      </p:sp>
    </p:spTree>
    <p:extLst>
      <p:ext uri="{BB962C8B-B14F-4D97-AF65-F5344CB8AC3E}">
        <p14:creationId xmlns:p14="http://schemas.microsoft.com/office/powerpoint/2010/main" val="42248344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9" y="2700869"/>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9" y="4527448"/>
            <a:ext cx="6347715" cy="860400"/>
          </a:xfrm>
        </p:spPr>
        <p:txBody>
          <a:bodyPr anchor="t"/>
          <a:lstStyle>
            <a:lvl1pPr marL="0" indent="0" algn="l">
              <a:buNone/>
              <a:defRPr sz="2000">
                <a:solidFill>
                  <a:schemeClr val="tx1">
                    <a:lumMod val="50000"/>
                    <a:lumOff val="50000"/>
                  </a:schemeClr>
                </a:solidFill>
              </a:defRPr>
            </a:lvl1pPr>
            <a:lvl2pPr marL="457127" indent="0">
              <a:buNone/>
              <a:defRPr sz="1800">
                <a:solidFill>
                  <a:schemeClr val="tx1">
                    <a:tint val="75000"/>
                  </a:schemeClr>
                </a:solidFill>
              </a:defRPr>
            </a:lvl2pPr>
            <a:lvl3pPr marL="914254" indent="0">
              <a:buNone/>
              <a:defRPr sz="1600">
                <a:solidFill>
                  <a:schemeClr val="tx1">
                    <a:tint val="75000"/>
                  </a:schemeClr>
                </a:solidFill>
              </a:defRPr>
            </a:lvl3pPr>
            <a:lvl4pPr marL="1371381" indent="0">
              <a:buNone/>
              <a:defRPr sz="1400">
                <a:solidFill>
                  <a:schemeClr val="tx1">
                    <a:tint val="75000"/>
                  </a:schemeClr>
                </a:solidFill>
              </a:defRPr>
            </a:lvl4pPr>
            <a:lvl5pPr marL="1828507" indent="0">
              <a:buNone/>
              <a:defRPr sz="1400">
                <a:solidFill>
                  <a:schemeClr val="tx1">
                    <a:tint val="75000"/>
                  </a:schemeClr>
                </a:solidFill>
              </a:defRPr>
            </a:lvl5pPr>
            <a:lvl6pPr marL="2285634" indent="0">
              <a:buNone/>
              <a:defRPr sz="1400">
                <a:solidFill>
                  <a:schemeClr val="tx1">
                    <a:tint val="75000"/>
                  </a:schemeClr>
                </a:solidFill>
              </a:defRPr>
            </a:lvl6pPr>
            <a:lvl7pPr marL="2742761" indent="0">
              <a:buNone/>
              <a:defRPr sz="1400">
                <a:solidFill>
                  <a:schemeClr val="tx1">
                    <a:tint val="75000"/>
                  </a:schemeClr>
                </a:solidFill>
              </a:defRPr>
            </a:lvl7pPr>
            <a:lvl8pPr marL="3199888" indent="0">
              <a:buNone/>
              <a:defRPr sz="1400">
                <a:solidFill>
                  <a:schemeClr val="tx1">
                    <a:tint val="75000"/>
                  </a:schemeClr>
                </a:solidFill>
              </a:defRPr>
            </a:lvl8pPr>
            <a:lvl9pPr marL="3657015"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F82FE18-3C5F-8E48-86DB-BDE263FE7395}" type="datetime1">
              <a:rPr lang="en-US" smtClean="0"/>
              <a:t>11/30/17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E57AD28-D0A0-5245-849C-EA4BAD512B75}" type="slidenum">
              <a:rPr lang="en-US" smtClean="0"/>
              <a:t>‹#›</a:t>
            </a:fld>
            <a:endParaRPr lang="en-US" dirty="0"/>
          </a:p>
        </p:txBody>
      </p:sp>
    </p:spTree>
    <p:extLst>
      <p:ext uri="{BB962C8B-B14F-4D97-AF65-F5344CB8AC3E}">
        <p14:creationId xmlns:p14="http://schemas.microsoft.com/office/powerpoint/2010/main" val="16698626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1"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1"/>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1A62E8B-4555-C642-87E5-5EF34DE206D5}" type="datetime1">
              <a:rPr lang="en-US" smtClean="0"/>
              <a:t>11/30/17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E57AD28-D0A0-5245-849C-EA4BAD512B75}" type="slidenum">
              <a:rPr lang="en-US" smtClean="0"/>
              <a:t>‹#›</a:t>
            </a:fld>
            <a:endParaRPr lang="en-US" dirty="0"/>
          </a:p>
        </p:txBody>
      </p:sp>
    </p:spTree>
    <p:extLst>
      <p:ext uri="{BB962C8B-B14F-4D97-AF65-F5344CB8AC3E}">
        <p14:creationId xmlns:p14="http://schemas.microsoft.com/office/powerpoint/2010/main" val="3630212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127" indent="0">
              <a:buNone/>
              <a:defRPr sz="2000" b="1"/>
            </a:lvl2pPr>
            <a:lvl3pPr marL="914254" indent="0">
              <a:buNone/>
              <a:defRPr sz="1800" b="1"/>
            </a:lvl3pPr>
            <a:lvl4pPr marL="1371381" indent="0">
              <a:buNone/>
              <a:defRPr sz="1600" b="1"/>
            </a:lvl4pPr>
            <a:lvl5pPr marL="1828507" indent="0">
              <a:buNone/>
              <a:defRPr sz="1600" b="1"/>
            </a:lvl5pPr>
            <a:lvl6pPr marL="2285634" indent="0">
              <a:buNone/>
              <a:defRPr sz="1600" b="1"/>
            </a:lvl6pPr>
            <a:lvl7pPr marL="2742761" indent="0">
              <a:buNone/>
              <a:defRPr sz="1600" b="1"/>
            </a:lvl7pPr>
            <a:lvl8pPr marL="3199888" indent="0">
              <a:buNone/>
              <a:defRPr sz="1600" b="1"/>
            </a:lvl8pPr>
            <a:lvl9pPr marL="3657015" indent="0">
              <a:buNone/>
              <a:defRPr sz="1600" b="1"/>
            </a:lvl9pPr>
          </a:lstStyle>
          <a:p>
            <a:pPr lvl="0"/>
            <a:r>
              <a:rPr lang="en-US"/>
              <a:t>Edit Master text styles</a:t>
            </a:r>
          </a:p>
        </p:txBody>
      </p:sp>
      <p:sp>
        <p:nvSpPr>
          <p:cNvPr id="4" name="Content Placeholder 3"/>
          <p:cNvSpPr>
            <a:spLocks noGrp="1"/>
          </p:cNvSpPr>
          <p:nvPr>
            <p:ph sz="half" idx="2"/>
          </p:nvPr>
        </p:nvSpPr>
        <p:spPr>
          <a:xfrm>
            <a:off x="609599" y="2737247"/>
            <a:ext cx="3090672"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127" indent="0">
              <a:buNone/>
              <a:defRPr sz="2000" b="1"/>
            </a:lvl2pPr>
            <a:lvl3pPr marL="914254" indent="0">
              <a:buNone/>
              <a:defRPr sz="1800" b="1"/>
            </a:lvl3pPr>
            <a:lvl4pPr marL="1371381" indent="0">
              <a:buNone/>
              <a:defRPr sz="1600" b="1"/>
            </a:lvl4pPr>
            <a:lvl5pPr marL="1828507" indent="0">
              <a:buNone/>
              <a:defRPr sz="1600" b="1"/>
            </a:lvl5pPr>
            <a:lvl6pPr marL="2285634" indent="0">
              <a:buNone/>
              <a:defRPr sz="1600" b="1"/>
            </a:lvl6pPr>
            <a:lvl7pPr marL="2742761" indent="0">
              <a:buNone/>
              <a:defRPr sz="1600" b="1"/>
            </a:lvl7pPr>
            <a:lvl8pPr marL="3199888" indent="0">
              <a:buNone/>
              <a:defRPr sz="1600" b="1"/>
            </a:lvl8pPr>
            <a:lvl9pPr marL="3657015" indent="0">
              <a:buNone/>
              <a:defRPr sz="1600" b="1"/>
            </a:lvl9pPr>
          </a:lstStyle>
          <a:p>
            <a:pPr lvl="0"/>
            <a:r>
              <a:rPr lang="en-US"/>
              <a:t>Edit Master text styles</a:t>
            </a:r>
          </a:p>
        </p:txBody>
      </p:sp>
      <p:sp>
        <p:nvSpPr>
          <p:cNvPr id="6" name="Content Placeholder 5"/>
          <p:cNvSpPr>
            <a:spLocks noGrp="1"/>
          </p:cNvSpPr>
          <p:nvPr>
            <p:ph sz="quarter" idx="4"/>
          </p:nvPr>
        </p:nvSpPr>
        <p:spPr>
          <a:xfrm>
            <a:off x="3866640" y="2737247"/>
            <a:ext cx="3090672"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D22557-A087-F44A-B4DA-DA39887F7AAB}" type="datetime1">
              <a:rPr lang="en-US" smtClean="0"/>
              <a:t>11/30/17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E57AD28-D0A0-5245-849C-EA4BAD512B75}" type="slidenum">
              <a:rPr lang="en-US" smtClean="0"/>
              <a:t>‹#›</a:t>
            </a:fld>
            <a:endParaRPr lang="en-US" dirty="0"/>
          </a:p>
        </p:txBody>
      </p:sp>
    </p:spTree>
    <p:extLst>
      <p:ext uri="{BB962C8B-B14F-4D97-AF65-F5344CB8AC3E}">
        <p14:creationId xmlns:p14="http://schemas.microsoft.com/office/powerpoint/2010/main" val="15682594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2755DF3-E635-7445-9E5A-FC5E17AA1B46}" type="datetime1">
              <a:rPr lang="en-US" smtClean="0"/>
              <a:t>11/30/17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E57AD28-D0A0-5245-849C-EA4BAD512B75}" type="slidenum">
              <a:rPr lang="en-US" smtClean="0"/>
              <a:t>‹#›</a:t>
            </a:fld>
            <a:endParaRPr lang="en-US" dirty="0"/>
          </a:p>
        </p:txBody>
      </p:sp>
    </p:spTree>
    <p:extLst>
      <p:ext uri="{BB962C8B-B14F-4D97-AF65-F5344CB8AC3E}">
        <p14:creationId xmlns:p14="http://schemas.microsoft.com/office/powerpoint/2010/main" val="29966109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2971DC-EF8F-C448-9E67-138F523E6411}" type="datetime1">
              <a:rPr lang="en-US" smtClean="0"/>
              <a:t>11/30/17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E57AD28-D0A0-5245-849C-EA4BAD512B75}" type="slidenum">
              <a:rPr lang="en-US" smtClean="0"/>
              <a:t>‹#›</a:t>
            </a:fld>
            <a:endParaRPr lang="en-US" dirty="0"/>
          </a:p>
        </p:txBody>
      </p:sp>
    </p:spTree>
    <p:extLst>
      <p:ext uri="{BB962C8B-B14F-4D97-AF65-F5344CB8AC3E}">
        <p14:creationId xmlns:p14="http://schemas.microsoft.com/office/powerpoint/2010/main" val="31853476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70"/>
            <a:ext cx="2790182" cy="2584449"/>
          </a:xfrm>
        </p:spPr>
        <p:txBody>
          <a:bodyPr>
            <a:normAutofit/>
          </a:bodyPr>
          <a:lstStyle>
            <a:lvl1pPr marL="0" indent="0">
              <a:buNone/>
              <a:defRPr sz="1400"/>
            </a:lvl1pPr>
            <a:lvl2pPr marL="342845" indent="0">
              <a:buNone/>
              <a:defRPr sz="1000"/>
            </a:lvl2pPr>
            <a:lvl3pPr marL="685690" indent="0">
              <a:buNone/>
              <a:defRPr sz="900"/>
            </a:lvl3pPr>
            <a:lvl4pPr marL="1028535" indent="0">
              <a:buNone/>
              <a:defRPr sz="700"/>
            </a:lvl4pPr>
            <a:lvl5pPr marL="1371381" indent="0">
              <a:buNone/>
              <a:defRPr sz="700"/>
            </a:lvl5pPr>
            <a:lvl6pPr marL="1714226" indent="0">
              <a:buNone/>
              <a:defRPr sz="700"/>
            </a:lvl6pPr>
            <a:lvl7pPr marL="2057071" indent="0">
              <a:buNone/>
              <a:defRPr sz="700"/>
            </a:lvl7pPr>
            <a:lvl8pPr marL="2399916" indent="0">
              <a:buNone/>
              <a:defRPr sz="700"/>
            </a:lvl8pPr>
            <a:lvl9pPr marL="2742761" indent="0">
              <a:buNone/>
              <a:defRPr sz="700"/>
            </a:lvl9pPr>
          </a:lstStyle>
          <a:p>
            <a:pPr lvl="0"/>
            <a:r>
              <a:rPr lang="en-US"/>
              <a:t>Edit Master text styles</a:t>
            </a:r>
          </a:p>
        </p:txBody>
      </p:sp>
      <p:sp>
        <p:nvSpPr>
          <p:cNvPr id="5" name="Date Placeholder 4"/>
          <p:cNvSpPr>
            <a:spLocks noGrp="1"/>
          </p:cNvSpPr>
          <p:nvPr>
            <p:ph type="dt" sz="half" idx="10"/>
          </p:nvPr>
        </p:nvSpPr>
        <p:spPr/>
        <p:txBody>
          <a:bodyPr/>
          <a:lstStyle/>
          <a:p>
            <a:fld id="{910F555B-B4BD-A246-B240-5252B6A5D49B}" type="datetime1">
              <a:rPr lang="en-US" smtClean="0"/>
              <a:t>11/30/17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E57AD28-D0A0-5245-849C-EA4BAD512B75}" type="slidenum">
              <a:rPr lang="en-US" smtClean="0"/>
              <a:t>‹#›</a:t>
            </a:fld>
            <a:endParaRPr lang="en-US" dirty="0"/>
          </a:p>
        </p:txBody>
      </p:sp>
    </p:spTree>
    <p:extLst>
      <p:ext uri="{BB962C8B-B14F-4D97-AF65-F5344CB8AC3E}">
        <p14:creationId xmlns:p14="http://schemas.microsoft.com/office/powerpoint/2010/main" val="3383710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E13A44-170F-8142-8C27-0C2C2D9F3287}" type="datetime1">
              <a:rPr lang="en-US" smtClean="0"/>
              <a:t>11/30/17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E57AD28-D0A0-5245-849C-EA4BAD512B75}" type="slidenum">
              <a:rPr lang="en-US" smtClean="0"/>
              <a:t>‹#›</a:t>
            </a:fld>
            <a:endParaRPr lang="en-US" dirty="0"/>
          </a:p>
        </p:txBody>
      </p:sp>
    </p:spTree>
    <p:extLst>
      <p:ext uri="{BB962C8B-B14F-4D97-AF65-F5344CB8AC3E}">
        <p14:creationId xmlns:p14="http://schemas.microsoft.com/office/powerpoint/2010/main" val="2753238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127" indent="0">
              <a:buNone/>
              <a:defRPr sz="1600"/>
            </a:lvl2pPr>
            <a:lvl3pPr marL="914254" indent="0">
              <a:buNone/>
              <a:defRPr sz="1600"/>
            </a:lvl3pPr>
            <a:lvl4pPr marL="1371381" indent="0">
              <a:buNone/>
              <a:defRPr sz="1600"/>
            </a:lvl4pPr>
            <a:lvl5pPr marL="1828507" indent="0">
              <a:buNone/>
              <a:defRPr sz="1600"/>
            </a:lvl5pPr>
            <a:lvl6pPr marL="2285634" indent="0">
              <a:buNone/>
              <a:defRPr sz="1600"/>
            </a:lvl6pPr>
            <a:lvl7pPr marL="2742761" indent="0">
              <a:buNone/>
              <a:defRPr sz="1600"/>
            </a:lvl7pPr>
            <a:lvl8pPr marL="3199888" indent="0">
              <a:buNone/>
              <a:defRPr sz="1600"/>
            </a:lvl8pPr>
            <a:lvl9pPr marL="3657015" indent="0">
              <a:buNone/>
              <a:defRPr sz="1600"/>
            </a:lvl9pPr>
          </a:lstStyle>
          <a:p>
            <a:r>
              <a:rPr lang="en-US" dirty="0"/>
              <a:t>Click icon to add picture</a:t>
            </a:r>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127" indent="0">
              <a:buNone/>
              <a:defRPr sz="1200"/>
            </a:lvl2pPr>
            <a:lvl3pPr marL="914254" indent="0">
              <a:buNone/>
              <a:defRPr sz="1000"/>
            </a:lvl3pPr>
            <a:lvl4pPr marL="1371381" indent="0">
              <a:buNone/>
              <a:defRPr sz="900"/>
            </a:lvl4pPr>
            <a:lvl5pPr marL="1828507" indent="0">
              <a:buNone/>
              <a:defRPr sz="900"/>
            </a:lvl5pPr>
            <a:lvl6pPr marL="2285634" indent="0">
              <a:buNone/>
              <a:defRPr sz="900"/>
            </a:lvl6pPr>
            <a:lvl7pPr marL="2742761" indent="0">
              <a:buNone/>
              <a:defRPr sz="900"/>
            </a:lvl7pPr>
            <a:lvl8pPr marL="3199888" indent="0">
              <a:buNone/>
              <a:defRPr sz="900"/>
            </a:lvl8pPr>
            <a:lvl9pPr marL="3657015"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70C5E40-1FE2-3445-8000-9C57947D061E}" type="datetime1">
              <a:rPr lang="en-US" smtClean="0"/>
              <a:t>11/30/17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E57AD28-D0A0-5245-849C-EA4BAD512B75}" type="slidenum">
              <a:rPr lang="en-US" smtClean="0"/>
              <a:t>‹#›</a:t>
            </a:fld>
            <a:endParaRPr lang="en-US" dirty="0"/>
          </a:p>
        </p:txBody>
      </p:sp>
    </p:spTree>
    <p:extLst>
      <p:ext uri="{BB962C8B-B14F-4D97-AF65-F5344CB8AC3E}">
        <p14:creationId xmlns:p14="http://schemas.microsoft.com/office/powerpoint/2010/main" val="34055217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127" indent="0">
              <a:buNone/>
              <a:defRPr sz="1800">
                <a:solidFill>
                  <a:schemeClr val="tx1">
                    <a:tint val="75000"/>
                  </a:schemeClr>
                </a:solidFill>
              </a:defRPr>
            </a:lvl2pPr>
            <a:lvl3pPr marL="914254" indent="0">
              <a:buNone/>
              <a:defRPr sz="1600">
                <a:solidFill>
                  <a:schemeClr val="tx1">
                    <a:tint val="75000"/>
                  </a:schemeClr>
                </a:solidFill>
              </a:defRPr>
            </a:lvl3pPr>
            <a:lvl4pPr marL="1371381" indent="0">
              <a:buNone/>
              <a:defRPr sz="1400">
                <a:solidFill>
                  <a:schemeClr val="tx1">
                    <a:tint val="75000"/>
                  </a:schemeClr>
                </a:solidFill>
              </a:defRPr>
            </a:lvl4pPr>
            <a:lvl5pPr marL="1828507" indent="0">
              <a:buNone/>
              <a:defRPr sz="1400">
                <a:solidFill>
                  <a:schemeClr val="tx1">
                    <a:tint val="75000"/>
                  </a:schemeClr>
                </a:solidFill>
              </a:defRPr>
            </a:lvl5pPr>
            <a:lvl6pPr marL="2285634" indent="0">
              <a:buNone/>
              <a:defRPr sz="1400">
                <a:solidFill>
                  <a:schemeClr val="tx1">
                    <a:tint val="75000"/>
                  </a:schemeClr>
                </a:solidFill>
              </a:defRPr>
            </a:lvl6pPr>
            <a:lvl7pPr marL="2742761" indent="0">
              <a:buNone/>
              <a:defRPr sz="1400">
                <a:solidFill>
                  <a:schemeClr val="tx1">
                    <a:tint val="75000"/>
                  </a:schemeClr>
                </a:solidFill>
              </a:defRPr>
            </a:lvl7pPr>
            <a:lvl8pPr marL="3199888" indent="0">
              <a:buNone/>
              <a:defRPr sz="1400">
                <a:solidFill>
                  <a:schemeClr val="tx1">
                    <a:tint val="75000"/>
                  </a:schemeClr>
                </a:solidFill>
              </a:defRPr>
            </a:lvl8pPr>
            <a:lvl9pPr marL="3657015"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83135D0-8F7D-D645-9F59-F0E940709E7A}" type="datetime1">
              <a:rPr lang="en-US" smtClean="0"/>
              <a:t>11/30/17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E57AD28-D0A0-5245-849C-EA4BAD512B75}" type="slidenum">
              <a:rPr lang="en-US" smtClean="0"/>
              <a:t>‹#›</a:t>
            </a:fld>
            <a:endParaRPr lang="en-US" dirty="0"/>
          </a:p>
        </p:txBody>
      </p:sp>
    </p:spTree>
    <p:extLst>
      <p:ext uri="{BB962C8B-B14F-4D97-AF65-F5344CB8AC3E}">
        <p14:creationId xmlns:p14="http://schemas.microsoft.com/office/powerpoint/2010/main" val="33100214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127" indent="0">
              <a:buFontTx/>
              <a:buNone/>
              <a:defRPr/>
            </a:lvl2pPr>
            <a:lvl3pPr marL="914254" indent="0">
              <a:buFontTx/>
              <a:buNone/>
              <a:defRPr/>
            </a:lvl3pPr>
            <a:lvl4pPr marL="1371381" indent="0">
              <a:buFontTx/>
              <a:buNone/>
              <a:defRPr/>
            </a:lvl4pPr>
            <a:lvl5pPr marL="1828507" indent="0">
              <a:buFontTx/>
              <a:buNone/>
              <a:defRPr/>
            </a:lvl5pPr>
          </a:lstStyle>
          <a:p>
            <a:pPr lvl="0"/>
            <a:r>
              <a:rPr lang="en-US"/>
              <a:t>Edit Master text styles</a:t>
            </a:r>
          </a:p>
        </p:txBody>
      </p:sp>
      <p:sp>
        <p:nvSpPr>
          <p:cNvPr id="3" name="Text Placeholder 2"/>
          <p:cNvSpPr>
            <a:spLocks noGrp="1"/>
          </p:cNvSpPr>
          <p:nvPr>
            <p:ph type="body" idx="1"/>
          </p:nvPr>
        </p:nvSpPr>
        <p:spPr>
          <a:xfrm>
            <a:off x="609599" y="4470400"/>
            <a:ext cx="6347715" cy="1570962"/>
          </a:xfrm>
        </p:spPr>
        <p:txBody>
          <a:bodyPr anchor="ctr">
            <a:normAutofit/>
          </a:bodyPr>
          <a:lstStyle>
            <a:lvl1pPr marL="0" indent="0" algn="l">
              <a:buNone/>
              <a:defRPr sz="1800">
                <a:solidFill>
                  <a:schemeClr val="tx1">
                    <a:lumMod val="75000"/>
                    <a:lumOff val="25000"/>
                  </a:schemeClr>
                </a:solidFill>
              </a:defRPr>
            </a:lvl1pPr>
            <a:lvl2pPr marL="457127" indent="0">
              <a:buNone/>
              <a:defRPr sz="1800">
                <a:solidFill>
                  <a:schemeClr val="tx1">
                    <a:tint val="75000"/>
                  </a:schemeClr>
                </a:solidFill>
              </a:defRPr>
            </a:lvl2pPr>
            <a:lvl3pPr marL="914254" indent="0">
              <a:buNone/>
              <a:defRPr sz="1600">
                <a:solidFill>
                  <a:schemeClr val="tx1">
                    <a:tint val="75000"/>
                  </a:schemeClr>
                </a:solidFill>
              </a:defRPr>
            </a:lvl3pPr>
            <a:lvl4pPr marL="1371381" indent="0">
              <a:buNone/>
              <a:defRPr sz="1400">
                <a:solidFill>
                  <a:schemeClr val="tx1">
                    <a:tint val="75000"/>
                  </a:schemeClr>
                </a:solidFill>
              </a:defRPr>
            </a:lvl4pPr>
            <a:lvl5pPr marL="1828507" indent="0">
              <a:buNone/>
              <a:defRPr sz="1400">
                <a:solidFill>
                  <a:schemeClr val="tx1">
                    <a:tint val="75000"/>
                  </a:schemeClr>
                </a:solidFill>
              </a:defRPr>
            </a:lvl5pPr>
            <a:lvl6pPr marL="2285634" indent="0">
              <a:buNone/>
              <a:defRPr sz="1400">
                <a:solidFill>
                  <a:schemeClr val="tx1">
                    <a:tint val="75000"/>
                  </a:schemeClr>
                </a:solidFill>
              </a:defRPr>
            </a:lvl6pPr>
            <a:lvl7pPr marL="2742761" indent="0">
              <a:buNone/>
              <a:defRPr sz="1400">
                <a:solidFill>
                  <a:schemeClr val="tx1">
                    <a:tint val="75000"/>
                  </a:schemeClr>
                </a:solidFill>
              </a:defRPr>
            </a:lvl7pPr>
            <a:lvl8pPr marL="3199888" indent="0">
              <a:buNone/>
              <a:defRPr sz="1400">
                <a:solidFill>
                  <a:schemeClr val="tx1">
                    <a:tint val="75000"/>
                  </a:schemeClr>
                </a:solidFill>
              </a:defRPr>
            </a:lvl8pPr>
            <a:lvl9pPr marL="3657015"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BE65F96-BAE8-C34F-91DF-9D28BDBD8406}" type="datetime1">
              <a:rPr lang="en-US" smtClean="0"/>
              <a:t>11/30/17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E57AD28-D0A0-5245-849C-EA4BAD512B75}" type="slidenum">
              <a:rPr lang="en-US" smtClean="0"/>
              <a:t>‹#›</a:t>
            </a:fld>
            <a:endParaRPr lang="en-US" dirty="0"/>
          </a:p>
        </p:txBody>
      </p:sp>
      <p:sp>
        <p:nvSpPr>
          <p:cNvPr id="24" name="TextBox 23"/>
          <p:cNvSpPr txBox="1"/>
          <p:nvPr/>
        </p:nvSpPr>
        <p:spPr>
          <a:xfrm>
            <a:off x="482712" y="790378"/>
            <a:ext cx="457319" cy="584776"/>
          </a:xfrm>
          <a:prstGeom prst="rect">
            <a:avLst/>
          </a:prstGeom>
        </p:spPr>
        <p:txBody>
          <a:bodyPr vert="horz" lIns="91425" tIns="45713" rIns="91425" bIns="45713"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700" y="2886556"/>
            <a:ext cx="457319" cy="584776"/>
          </a:xfrm>
          <a:prstGeom prst="rect">
            <a:avLst/>
          </a:prstGeom>
        </p:spPr>
        <p:txBody>
          <a:bodyPr vert="horz" lIns="91425" tIns="45713" rIns="91425" bIns="45713"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0443656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9"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9" y="4527448"/>
            <a:ext cx="6347715" cy="1513914"/>
          </a:xfrm>
        </p:spPr>
        <p:txBody>
          <a:bodyPr anchor="t">
            <a:normAutofit/>
          </a:bodyPr>
          <a:lstStyle>
            <a:lvl1pPr marL="0" indent="0" algn="l">
              <a:buNone/>
              <a:defRPr sz="1800">
                <a:solidFill>
                  <a:schemeClr val="tx1">
                    <a:lumMod val="75000"/>
                    <a:lumOff val="25000"/>
                  </a:schemeClr>
                </a:solidFill>
              </a:defRPr>
            </a:lvl1pPr>
            <a:lvl2pPr marL="457127" indent="0">
              <a:buNone/>
              <a:defRPr sz="1800">
                <a:solidFill>
                  <a:schemeClr val="tx1">
                    <a:tint val="75000"/>
                  </a:schemeClr>
                </a:solidFill>
              </a:defRPr>
            </a:lvl2pPr>
            <a:lvl3pPr marL="914254" indent="0">
              <a:buNone/>
              <a:defRPr sz="1600">
                <a:solidFill>
                  <a:schemeClr val="tx1">
                    <a:tint val="75000"/>
                  </a:schemeClr>
                </a:solidFill>
              </a:defRPr>
            </a:lvl3pPr>
            <a:lvl4pPr marL="1371381" indent="0">
              <a:buNone/>
              <a:defRPr sz="1400">
                <a:solidFill>
                  <a:schemeClr val="tx1">
                    <a:tint val="75000"/>
                  </a:schemeClr>
                </a:solidFill>
              </a:defRPr>
            </a:lvl4pPr>
            <a:lvl5pPr marL="1828507" indent="0">
              <a:buNone/>
              <a:defRPr sz="1400">
                <a:solidFill>
                  <a:schemeClr val="tx1">
                    <a:tint val="75000"/>
                  </a:schemeClr>
                </a:solidFill>
              </a:defRPr>
            </a:lvl5pPr>
            <a:lvl6pPr marL="2285634" indent="0">
              <a:buNone/>
              <a:defRPr sz="1400">
                <a:solidFill>
                  <a:schemeClr val="tx1">
                    <a:tint val="75000"/>
                  </a:schemeClr>
                </a:solidFill>
              </a:defRPr>
            </a:lvl6pPr>
            <a:lvl7pPr marL="2742761" indent="0">
              <a:buNone/>
              <a:defRPr sz="1400">
                <a:solidFill>
                  <a:schemeClr val="tx1">
                    <a:tint val="75000"/>
                  </a:schemeClr>
                </a:solidFill>
              </a:defRPr>
            </a:lvl7pPr>
            <a:lvl8pPr marL="3199888" indent="0">
              <a:buNone/>
              <a:defRPr sz="1400">
                <a:solidFill>
                  <a:schemeClr val="tx1">
                    <a:tint val="75000"/>
                  </a:schemeClr>
                </a:solidFill>
              </a:defRPr>
            </a:lvl8pPr>
            <a:lvl9pPr marL="3657015"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8D146F9-710B-5242-81D9-196F2F5EA958}" type="datetime1">
              <a:rPr lang="en-US" smtClean="0"/>
              <a:t>11/30/17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E57AD28-D0A0-5245-849C-EA4BAD512B75}" type="slidenum">
              <a:rPr lang="en-US" smtClean="0"/>
              <a:t>‹#›</a:t>
            </a:fld>
            <a:endParaRPr lang="en-US" dirty="0"/>
          </a:p>
        </p:txBody>
      </p:sp>
    </p:spTree>
    <p:extLst>
      <p:ext uri="{BB962C8B-B14F-4D97-AF65-F5344CB8AC3E}">
        <p14:creationId xmlns:p14="http://schemas.microsoft.com/office/powerpoint/2010/main" val="29587921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127" indent="0">
              <a:buFontTx/>
              <a:buNone/>
              <a:defRPr/>
            </a:lvl2pPr>
            <a:lvl3pPr marL="914254" indent="0">
              <a:buFontTx/>
              <a:buNone/>
              <a:defRPr/>
            </a:lvl3pPr>
            <a:lvl4pPr marL="1371381" indent="0">
              <a:buFontTx/>
              <a:buNone/>
              <a:defRPr/>
            </a:lvl4pPr>
            <a:lvl5pPr marL="1828507" indent="0">
              <a:buFontTx/>
              <a:buNone/>
              <a:defRPr/>
            </a:lvl5pPr>
          </a:lstStyle>
          <a:p>
            <a:pPr lvl="0"/>
            <a:r>
              <a:rPr lang="en-US"/>
              <a:t>Edit Master text styles</a:t>
            </a:r>
          </a:p>
        </p:txBody>
      </p:sp>
      <p:sp>
        <p:nvSpPr>
          <p:cNvPr id="3" name="Text Placeholder 2"/>
          <p:cNvSpPr>
            <a:spLocks noGrp="1"/>
          </p:cNvSpPr>
          <p:nvPr>
            <p:ph type="body" idx="1"/>
          </p:nvPr>
        </p:nvSpPr>
        <p:spPr>
          <a:xfrm>
            <a:off x="609599" y="4527448"/>
            <a:ext cx="6347715" cy="1513914"/>
          </a:xfrm>
        </p:spPr>
        <p:txBody>
          <a:bodyPr anchor="t">
            <a:normAutofit/>
          </a:bodyPr>
          <a:lstStyle>
            <a:lvl1pPr marL="0" indent="0" algn="l">
              <a:buNone/>
              <a:defRPr sz="1800">
                <a:solidFill>
                  <a:schemeClr val="tx1">
                    <a:lumMod val="50000"/>
                    <a:lumOff val="50000"/>
                  </a:schemeClr>
                </a:solidFill>
              </a:defRPr>
            </a:lvl1pPr>
            <a:lvl2pPr marL="457127" indent="0">
              <a:buNone/>
              <a:defRPr sz="1800">
                <a:solidFill>
                  <a:schemeClr val="tx1">
                    <a:tint val="75000"/>
                  </a:schemeClr>
                </a:solidFill>
              </a:defRPr>
            </a:lvl2pPr>
            <a:lvl3pPr marL="914254" indent="0">
              <a:buNone/>
              <a:defRPr sz="1600">
                <a:solidFill>
                  <a:schemeClr val="tx1">
                    <a:tint val="75000"/>
                  </a:schemeClr>
                </a:solidFill>
              </a:defRPr>
            </a:lvl3pPr>
            <a:lvl4pPr marL="1371381" indent="0">
              <a:buNone/>
              <a:defRPr sz="1400">
                <a:solidFill>
                  <a:schemeClr val="tx1">
                    <a:tint val="75000"/>
                  </a:schemeClr>
                </a:solidFill>
              </a:defRPr>
            </a:lvl4pPr>
            <a:lvl5pPr marL="1828507" indent="0">
              <a:buNone/>
              <a:defRPr sz="1400">
                <a:solidFill>
                  <a:schemeClr val="tx1">
                    <a:tint val="75000"/>
                  </a:schemeClr>
                </a:solidFill>
              </a:defRPr>
            </a:lvl5pPr>
            <a:lvl6pPr marL="2285634" indent="0">
              <a:buNone/>
              <a:defRPr sz="1400">
                <a:solidFill>
                  <a:schemeClr val="tx1">
                    <a:tint val="75000"/>
                  </a:schemeClr>
                </a:solidFill>
              </a:defRPr>
            </a:lvl6pPr>
            <a:lvl7pPr marL="2742761" indent="0">
              <a:buNone/>
              <a:defRPr sz="1400">
                <a:solidFill>
                  <a:schemeClr val="tx1">
                    <a:tint val="75000"/>
                  </a:schemeClr>
                </a:solidFill>
              </a:defRPr>
            </a:lvl7pPr>
            <a:lvl8pPr marL="3199888" indent="0">
              <a:buNone/>
              <a:defRPr sz="1400">
                <a:solidFill>
                  <a:schemeClr val="tx1">
                    <a:tint val="75000"/>
                  </a:schemeClr>
                </a:solidFill>
              </a:defRPr>
            </a:lvl8pPr>
            <a:lvl9pPr marL="3657015"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E40A5B9-A3A4-AE4E-AC2B-487CED4B48FF}" type="datetime1">
              <a:rPr lang="en-US" smtClean="0"/>
              <a:t>11/30/17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E57AD28-D0A0-5245-849C-EA4BAD512B75}" type="slidenum">
              <a:rPr lang="en-US" smtClean="0"/>
              <a:t>‹#›</a:t>
            </a:fld>
            <a:endParaRPr lang="en-US" dirty="0"/>
          </a:p>
        </p:txBody>
      </p:sp>
      <p:sp>
        <p:nvSpPr>
          <p:cNvPr id="24" name="TextBox 23"/>
          <p:cNvSpPr txBox="1"/>
          <p:nvPr/>
        </p:nvSpPr>
        <p:spPr>
          <a:xfrm>
            <a:off x="482712" y="790378"/>
            <a:ext cx="457319" cy="584776"/>
          </a:xfrm>
          <a:prstGeom prst="rect">
            <a:avLst/>
          </a:prstGeom>
        </p:spPr>
        <p:txBody>
          <a:bodyPr vert="horz" lIns="91425" tIns="45713" rIns="91425" bIns="45713"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700" y="2886556"/>
            <a:ext cx="457319" cy="584776"/>
          </a:xfrm>
          <a:prstGeom prst="rect">
            <a:avLst/>
          </a:prstGeom>
        </p:spPr>
        <p:txBody>
          <a:bodyPr vert="horz" lIns="91425" tIns="45713" rIns="91425" bIns="45713"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8894215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9"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127" indent="0">
              <a:buFontTx/>
              <a:buNone/>
              <a:defRPr/>
            </a:lvl2pPr>
            <a:lvl3pPr marL="914254" indent="0">
              <a:buFontTx/>
              <a:buNone/>
              <a:defRPr/>
            </a:lvl3pPr>
            <a:lvl4pPr marL="1371381" indent="0">
              <a:buFontTx/>
              <a:buNone/>
              <a:defRPr/>
            </a:lvl4pPr>
            <a:lvl5pPr marL="1828507" indent="0">
              <a:buFontTx/>
              <a:buNone/>
              <a:defRPr/>
            </a:lvl5pPr>
          </a:lstStyle>
          <a:p>
            <a:pPr lvl="0"/>
            <a:r>
              <a:rPr lang="en-US"/>
              <a:t>Edit Master text styles</a:t>
            </a:r>
          </a:p>
        </p:txBody>
      </p:sp>
      <p:sp>
        <p:nvSpPr>
          <p:cNvPr id="3" name="Text Placeholder 2"/>
          <p:cNvSpPr>
            <a:spLocks noGrp="1"/>
          </p:cNvSpPr>
          <p:nvPr>
            <p:ph type="body" idx="1"/>
          </p:nvPr>
        </p:nvSpPr>
        <p:spPr>
          <a:xfrm>
            <a:off x="609599" y="4527448"/>
            <a:ext cx="6347715" cy="1513914"/>
          </a:xfrm>
        </p:spPr>
        <p:txBody>
          <a:bodyPr anchor="t">
            <a:normAutofit/>
          </a:bodyPr>
          <a:lstStyle>
            <a:lvl1pPr marL="0" indent="0" algn="l">
              <a:buNone/>
              <a:defRPr sz="1800">
                <a:solidFill>
                  <a:schemeClr val="tx1">
                    <a:lumMod val="50000"/>
                    <a:lumOff val="50000"/>
                  </a:schemeClr>
                </a:solidFill>
              </a:defRPr>
            </a:lvl1pPr>
            <a:lvl2pPr marL="457127" indent="0">
              <a:buNone/>
              <a:defRPr sz="1800">
                <a:solidFill>
                  <a:schemeClr val="tx1">
                    <a:tint val="75000"/>
                  </a:schemeClr>
                </a:solidFill>
              </a:defRPr>
            </a:lvl2pPr>
            <a:lvl3pPr marL="914254" indent="0">
              <a:buNone/>
              <a:defRPr sz="1600">
                <a:solidFill>
                  <a:schemeClr val="tx1">
                    <a:tint val="75000"/>
                  </a:schemeClr>
                </a:solidFill>
              </a:defRPr>
            </a:lvl3pPr>
            <a:lvl4pPr marL="1371381" indent="0">
              <a:buNone/>
              <a:defRPr sz="1400">
                <a:solidFill>
                  <a:schemeClr val="tx1">
                    <a:tint val="75000"/>
                  </a:schemeClr>
                </a:solidFill>
              </a:defRPr>
            </a:lvl4pPr>
            <a:lvl5pPr marL="1828507" indent="0">
              <a:buNone/>
              <a:defRPr sz="1400">
                <a:solidFill>
                  <a:schemeClr val="tx1">
                    <a:tint val="75000"/>
                  </a:schemeClr>
                </a:solidFill>
              </a:defRPr>
            </a:lvl5pPr>
            <a:lvl6pPr marL="2285634" indent="0">
              <a:buNone/>
              <a:defRPr sz="1400">
                <a:solidFill>
                  <a:schemeClr val="tx1">
                    <a:tint val="75000"/>
                  </a:schemeClr>
                </a:solidFill>
              </a:defRPr>
            </a:lvl6pPr>
            <a:lvl7pPr marL="2742761" indent="0">
              <a:buNone/>
              <a:defRPr sz="1400">
                <a:solidFill>
                  <a:schemeClr val="tx1">
                    <a:tint val="75000"/>
                  </a:schemeClr>
                </a:solidFill>
              </a:defRPr>
            </a:lvl7pPr>
            <a:lvl8pPr marL="3199888" indent="0">
              <a:buNone/>
              <a:defRPr sz="1400">
                <a:solidFill>
                  <a:schemeClr val="tx1">
                    <a:tint val="75000"/>
                  </a:schemeClr>
                </a:solidFill>
              </a:defRPr>
            </a:lvl8pPr>
            <a:lvl9pPr marL="3657015"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303821C-27A3-E445-8C12-FFB72C3109BE}" type="datetime1">
              <a:rPr lang="en-US" smtClean="0"/>
              <a:t>11/30/17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E57AD28-D0A0-5245-849C-EA4BAD512B75}" type="slidenum">
              <a:rPr lang="en-US" smtClean="0"/>
              <a:t>‹#›</a:t>
            </a:fld>
            <a:endParaRPr lang="en-US" dirty="0"/>
          </a:p>
        </p:txBody>
      </p:sp>
    </p:spTree>
    <p:extLst>
      <p:ext uri="{BB962C8B-B14F-4D97-AF65-F5344CB8AC3E}">
        <p14:creationId xmlns:p14="http://schemas.microsoft.com/office/powerpoint/2010/main" val="4921382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3F2CD6-B4EB-254C-9C2C-AA8DB1BE4C5D}" type="datetime1">
              <a:rPr lang="en-US" smtClean="0"/>
              <a:t>11/30/17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E57AD28-D0A0-5245-849C-EA4BAD512B75}" type="slidenum">
              <a:rPr lang="en-US" smtClean="0"/>
              <a:t>‹#›</a:t>
            </a:fld>
            <a:endParaRPr lang="en-US" dirty="0"/>
          </a:p>
        </p:txBody>
      </p:sp>
    </p:spTree>
    <p:extLst>
      <p:ext uri="{BB962C8B-B14F-4D97-AF65-F5344CB8AC3E}">
        <p14:creationId xmlns:p14="http://schemas.microsoft.com/office/powerpoint/2010/main" val="24652488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1"/>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1"/>
            <a:ext cx="5195026" cy="525145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C6005D-D4B6-4849-BA0D-B2C46A2C6A20}" type="datetime1">
              <a:rPr lang="en-US" smtClean="0"/>
              <a:t>11/30/17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E57AD28-D0A0-5245-849C-EA4BAD512B75}" type="slidenum">
              <a:rPr lang="en-US" smtClean="0"/>
              <a:t>‹#›</a:t>
            </a:fld>
            <a:endParaRPr lang="en-US" dirty="0"/>
          </a:p>
        </p:txBody>
      </p:sp>
    </p:spTree>
    <p:extLst>
      <p:ext uri="{BB962C8B-B14F-4D97-AF65-F5344CB8AC3E}">
        <p14:creationId xmlns:p14="http://schemas.microsoft.com/office/powerpoint/2010/main" val="1307849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6981" indent="0">
              <a:buNone/>
              <a:defRPr sz="1800">
                <a:solidFill>
                  <a:schemeClr val="tx1">
                    <a:tint val="75000"/>
                  </a:schemeClr>
                </a:solidFill>
              </a:defRPr>
            </a:lvl2pPr>
            <a:lvl3pPr marL="913962" indent="0">
              <a:buNone/>
              <a:defRPr sz="1600">
                <a:solidFill>
                  <a:schemeClr val="tx1">
                    <a:tint val="75000"/>
                  </a:schemeClr>
                </a:solidFill>
              </a:defRPr>
            </a:lvl3pPr>
            <a:lvl4pPr marL="1370943" indent="0">
              <a:buNone/>
              <a:defRPr sz="1400">
                <a:solidFill>
                  <a:schemeClr val="tx1">
                    <a:tint val="75000"/>
                  </a:schemeClr>
                </a:solidFill>
              </a:defRPr>
            </a:lvl4pPr>
            <a:lvl5pPr marL="1827922" indent="0">
              <a:buNone/>
              <a:defRPr sz="1400">
                <a:solidFill>
                  <a:schemeClr val="tx1">
                    <a:tint val="75000"/>
                  </a:schemeClr>
                </a:solidFill>
              </a:defRPr>
            </a:lvl5pPr>
            <a:lvl6pPr marL="2284902" indent="0">
              <a:buNone/>
              <a:defRPr sz="1400">
                <a:solidFill>
                  <a:schemeClr val="tx1">
                    <a:tint val="75000"/>
                  </a:schemeClr>
                </a:solidFill>
              </a:defRPr>
            </a:lvl6pPr>
            <a:lvl7pPr marL="2741883" indent="0">
              <a:buNone/>
              <a:defRPr sz="1400">
                <a:solidFill>
                  <a:schemeClr val="tx1">
                    <a:tint val="75000"/>
                  </a:schemeClr>
                </a:solidFill>
              </a:defRPr>
            </a:lvl7pPr>
            <a:lvl8pPr marL="3198864" indent="0">
              <a:buNone/>
              <a:defRPr sz="1400">
                <a:solidFill>
                  <a:schemeClr val="tx1">
                    <a:tint val="75000"/>
                  </a:schemeClr>
                </a:solidFill>
              </a:defRPr>
            </a:lvl8pPr>
            <a:lvl9pPr marL="3655845"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3D8771-83BF-DD4D-AF7D-19E77BD06FE1}" type="datetime1">
              <a:rPr lang="en-US" smtClean="0"/>
              <a:t>11/30/17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E57AD28-D0A0-5245-849C-EA4BAD512B75}" type="slidenum">
              <a:rPr lang="en-US" smtClean="0"/>
              <a:t>‹#›</a:t>
            </a:fld>
            <a:endParaRPr lang="en-US" dirty="0"/>
          </a:p>
        </p:txBody>
      </p:sp>
    </p:spTree>
    <p:extLst>
      <p:ext uri="{BB962C8B-B14F-4D97-AF65-F5344CB8AC3E}">
        <p14:creationId xmlns:p14="http://schemas.microsoft.com/office/powerpoint/2010/main" val="1544877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26F576B-BB88-594C-BFB5-F183606723FA}" type="datetime1">
              <a:rPr lang="en-US" smtClean="0"/>
              <a:t>11/30/17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E57AD28-D0A0-5245-849C-EA4BAD512B75}" type="slidenum">
              <a:rPr lang="en-US" smtClean="0"/>
              <a:t>‹#›</a:t>
            </a:fld>
            <a:endParaRPr lang="en-US" dirty="0"/>
          </a:p>
        </p:txBody>
      </p:sp>
    </p:spTree>
    <p:extLst>
      <p:ext uri="{BB962C8B-B14F-4D97-AF65-F5344CB8AC3E}">
        <p14:creationId xmlns:p14="http://schemas.microsoft.com/office/powerpoint/2010/main" val="26131269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6981" indent="0">
              <a:buNone/>
              <a:defRPr sz="2000" b="1"/>
            </a:lvl2pPr>
            <a:lvl3pPr marL="913962" indent="0">
              <a:buNone/>
              <a:defRPr sz="1800" b="1"/>
            </a:lvl3pPr>
            <a:lvl4pPr marL="1370943" indent="0">
              <a:buNone/>
              <a:defRPr sz="1600" b="1"/>
            </a:lvl4pPr>
            <a:lvl5pPr marL="1827922" indent="0">
              <a:buNone/>
              <a:defRPr sz="1600" b="1"/>
            </a:lvl5pPr>
            <a:lvl6pPr marL="2284902" indent="0">
              <a:buNone/>
              <a:defRPr sz="1600" b="1"/>
            </a:lvl6pPr>
            <a:lvl7pPr marL="2741883" indent="0">
              <a:buNone/>
              <a:defRPr sz="1600" b="1"/>
            </a:lvl7pPr>
            <a:lvl8pPr marL="3198864" indent="0">
              <a:buNone/>
              <a:defRPr sz="1600" b="1"/>
            </a:lvl8pPr>
            <a:lvl9pPr marL="365584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6981" indent="0">
              <a:buNone/>
              <a:defRPr sz="2000" b="1"/>
            </a:lvl2pPr>
            <a:lvl3pPr marL="913962" indent="0">
              <a:buNone/>
              <a:defRPr sz="1800" b="1"/>
            </a:lvl3pPr>
            <a:lvl4pPr marL="1370943" indent="0">
              <a:buNone/>
              <a:defRPr sz="1600" b="1"/>
            </a:lvl4pPr>
            <a:lvl5pPr marL="1827922" indent="0">
              <a:buNone/>
              <a:defRPr sz="1600" b="1"/>
            </a:lvl5pPr>
            <a:lvl6pPr marL="2284902" indent="0">
              <a:buNone/>
              <a:defRPr sz="1600" b="1"/>
            </a:lvl6pPr>
            <a:lvl7pPr marL="2741883" indent="0">
              <a:buNone/>
              <a:defRPr sz="1600" b="1"/>
            </a:lvl7pPr>
            <a:lvl8pPr marL="3198864" indent="0">
              <a:buNone/>
              <a:defRPr sz="1600" b="1"/>
            </a:lvl8pPr>
            <a:lvl9pPr marL="365584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EDCB867-7C04-B441-B70B-CFEACBABA21D}" type="datetime1">
              <a:rPr lang="en-US" smtClean="0"/>
              <a:t>11/30/17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E57AD28-D0A0-5245-849C-EA4BAD512B75}" type="slidenum">
              <a:rPr lang="en-US" smtClean="0"/>
              <a:t>‹#›</a:t>
            </a:fld>
            <a:endParaRPr lang="en-US" dirty="0"/>
          </a:p>
        </p:txBody>
      </p:sp>
    </p:spTree>
    <p:extLst>
      <p:ext uri="{BB962C8B-B14F-4D97-AF65-F5344CB8AC3E}">
        <p14:creationId xmlns:p14="http://schemas.microsoft.com/office/powerpoint/2010/main" val="3869823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E2AFDB9-1904-2F42-9C12-6E10F026BB76}" type="datetime1">
              <a:rPr lang="en-US" smtClean="0"/>
              <a:t>11/30/17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E57AD28-D0A0-5245-849C-EA4BAD512B75}" type="slidenum">
              <a:rPr lang="en-US" smtClean="0"/>
              <a:t>‹#›</a:t>
            </a:fld>
            <a:endParaRPr lang="en-US" dirty="0"/>
          </a:p>
        </p:txBody>
      </p:sp>
    </p:spTree>
    <p:extLst>
      <p:ext uri="{BB962C8B-B14F-4D97-AF65-F5344CB8AC3E}">
        <p14:creationId xmlns:p14="http://schemas.microsoft.com/office/powerpoint/2010/main" val="720867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D534BC-73A8-F140-9574-6FD7ED636A18}" type="datetime1">
              <a:rPr lang="en-US" smtClean="0"/>
              <a:t>11/30/17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E57AD28-D0A0-5245-849C-EA4BAD512B75}" type="slidenum">
              <a:rPr lang="en-US" smtClean="0"/>
              <a:t>‹#›</a:t>
            </a:fld>
            <a:endParaRPr lang="en-US" dirty="0"/>
          </a:p>
        </p:txBody>
      </p:sp>
    </p:spTree>
    <p:extLst>
      <p:ext uri="{BB962C8B-B14F-4D97-AF65-F5344CB8AC3E}">
        <p14:creationId xmlns:p14="http://schemas.microsoft.com/office/powerpoint/2010/main" val="3173934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6981" indent="0">
              <a:buNone/>
              <a:defRPr sz="1200"/>
            </a:lvl2pPr>
            <a:lvl3pPr marL="913962" indent="0">
              <a:buNone/>
              <a:defRPr sz="1000"/>
            </a:lvl3pPr>
            <a:lvl4pPr marL="1370943" indent="0">
              <a:buNone/>
              <a:defRPr sz="900"/>
            </a:lvl4pPr>
            <a:lvl5pPr marL="1827922" indent="0">
              <a:buNone/>
              <a:defRPr sz="900"/>
            </a:lvl5pPr>
            <a:lvl6pPr marL="2284902" indent="0">
              <a:buNone/>
              <a:defRPr sz="900"/>
            </a:lvl6pPr>
            <a:lvl7pPr marL="2741883" indent="0">
              <a:buNone/>
              <a:defRPr sz="900"/>
            </a:lvl7pPr>
            <a:lvl8pPr marL="3198864" indent="0">
              <a:buNone/>
              <a:defRPr sz="900"/>
            </a:lvl8pPr>
            <a:lvl9pPr marL="3655845"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8F1DD8F-2417-0342-856A-71A80BD8C9EA}" type="datetime1">
              <a:rPr lang="en-US" smtClean="0"/>
              <a:t>11/30/17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E57AD28-D0A0-5245-849C-EA4BAD512B75}" type="slidenum">
              <a:rPr lang="en-US" smtClean="0"/>
              <a:t>‹#›</a:t>
            </a:fld>
            <a:endParaRPr lang="en-US" dirty="0"/>
          </a:p>
        </p:txBody>
      </p:sp>
    </p:spTree>
    <p:extLst>
      <p:ext uri="{BB962C8B-B14F-4D97-AF65-F5344CB8AC3E}">
        <p14:creationId xmlns:p14="http://schemas.microsoft.com/office/powerpoint/2010/main" val="4285750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981" indent="0">
              <a:buNone/>
              <a:defRPr sz="2800"/>
            </a:lvl2pPr>
            <a:lvl3pPr marL="913962" indent="0">
              <a:buNone/>
              <a:defRPr sz="2400"/>
            </a:lvl3pPr>
            <a:lvl4pPr marL="1370943" indent="0">
              <a:buNone/>
              <a:defRPr sz="2000"/>
            </a:lvl4pPr>
            <a:lvl5pPr marL="1827922" indent="0">
              <a:buNone/>
              <a:defRPr sz="2000"/>
            </a:lvl5pPr>
            <a:lvl6pPr marL="2284902" indent="0">
              <a:buNone/>
              <a:defRPr sz="2000"/>
            </a:lvl6pPr>
            <a:lvl7pPr marL="2741883" indent="0">
              <a:buNone/>
              <a:defRPr sz="2000"/>
            </a:lvl7pPr>
            <a:lvl8pPr marL="3198864" indent="0">
              <a:buNone/>
              <a:defRPr sz="2000"/>
            </a:lvl8pPr>
            <a:lvl9pPr marL="3655845"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981" indent="0">
              <a:buNone/>
              <a:defRPr sz="1200"/>
            </a:lvl2pPr>
            <a:lvl3pPr marL="913962" indent="0">
              <a:buNone/>
              <a:defRPr sz="1000"/>
            </a:lvl3pPr>
            <a:lvl4pPr marL="1370943" indent="0">
              <a:buNone/>
              <a:defRPr sz="900"/>
            </a:lvl4pPr>
            <a:lvl5pPr marL="1827922" indent="0">
              <a:buNone/>
              <a:defRPr sz="900"/>
            </a:lvl5pPr>
            <a:lvl6pPr marL="2284902" indent="0">
              <a:buNone/>
              <a:defRPr sz="900"/>
            </a:lvl6pPr>
            <a:lvl7pPr marL="2741883" indent="0">
              <a:buNone/>
              <a:defRPr sz="900"/>
            </a:lvl7pPr>
            <a:lvl8pPr marL="3198864" indent="0">
              <a:buNone/>
              <a:defRPr sz="900"/>
            </a:lvl8pPr>
            <a:lvl9pPr marL="3655845"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A96E086-6FF9-884C-A5EB-3201A0E7BE01}" type="datetime1">
              <a:rPr lang="en-US" smtClean="0"/>
              <a:t>11/30/17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E57AD28-D0A0-5245-849C-EA4BAD512B75}" type="slidenum">
              <a:rPr lang="en-US" smtClean="0"/>
              <a:t>‹#›</a:t>
            </a:fld>
            <a:endParaRPr lang="en-US" dirty="0"/>
          </a:p>
        </p:txBody>
      </p:sp>
    </p:spTree>
    <p:extLst>
      <p:ext uri="{BB962C8B-B14F-4D97-AF65-F5344CB8AC3E}">
        <p14:creationId xmlns:p14="http://schemas.microsoft.com/office/powerpoint/2010/main" val="398398827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slideLayout" Target="../slideLayouts/slideLayout26.xml"/><Relationship Id="rId16" Type="http://schemas.openxmlformats.org/officeDocument/2006/relationships/slideLayout" Target="../slideLayouts/slideLayout27.xml"/><Relationship Id="rId17"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395" tIns="45699" rIns="91395" bIns="45699" rtlCol="0" anchor="ctr">
            <a:normAutofit/>
          </a:bodyPr>
          <a:lstStyle/>
          <a:p>
            <a:r>
              <a:rPr lang="en-US"/>
              <a:t>Click to edit Master title style</a:t>
            </a:r>
          </a:p>
        </p:txBody>
      </p:sp>
      <p:sp>
        <p:nvSpPr>
          <p:cNvPr id="3" name="Text Placeholder 2"/>
          <p:cNvSpPr>
            <a:spLocks noGrp="1"/>
          </p:cNvSpPr>
          <p:nvPr>
            <p:ph type="body" idx="1"/>
          </p:nvPr>
        </p:nvSpPr>
        <p:spPr>
          <a:xfrm>
            <a:off x="457200" y="1600201"/>
            <a:ext cx="8229600" cy="4525963"/>
          </a:xfrm>
          <a:prstGeom prst="rect">
            <a:avLst/>
          </a:prstGeom>
        </p:spPr>
        <p:txBody>
          <a:bodyPr vert="horz" lIns="91395" tIns="45699" rIns="91395" bIns="4569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395" tIns="45699" rIns="91395" bIns="45699" rtlCol="0" anchor="ctr"/>
          <a:lstStyle>
            <a:lvl1pPr algn="l">
              <a:defRPr sz="1200">
                <a:solidFill>
                  <a:schemeClr val="tx1">
                    <a:tint val="75000"/>
                  </a:schemeClr>
                </a:solidFill>
              </a:defRPr>
            </a:lvl1pPr>
          </a:lstStyle>
          <a:p>
            <a:fld id="{1F842C64-DB2A-AE4B-A486-71E3B1A71E70}" type="datetime1">
              <a:rPr lang="en-US" smtClean="0"/>
              <a:t>11/30/17</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395" tIns="45699" rIns="91395" bIns="45699"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395" tIns="45699" rIns="91395" bIns="45699" rtlCol="0" anchor="ctr"/>
          <a:lstStyle>
            <a:lvl1pPr algn="r">
              <a:defRPr sz="1200">
                <a:solidFill>
                  <a:schemeClr val="tx1">
                    <a:tint val="75000"/>
                  </a:schemeClr>
                </a:solidFill>
              </a:defRPr>
            </a:lvl1pPr>
          </a:lstStyle>
          <a:p>
            <a:fld id="{4E57AD28-D0A0-5245-849C-EA4BAD512B75}" type="slidenum">
              <a:rPr lang="en-US" smtClean="0"/>
              <a:t>‹#›</a:t>
            </a:fld>
            <a:endParaRPr lang="en-US" dirty="0"/>
          </a:p>
        </p:txBody>
      </p:sp>
    </p:spTree>
    <p:extLst>
      <p:ext uri="{BB962C8B-B14F-4D97-AF65-F5344CB8AC3E}">
        <p14:creationId xmlns:p14="http://schemas.microsoft.com/office/powerpoint/2010/main" val="41611570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6981" rtl="0" eaLnBrk="1" latinLnBrk="0" hangingPunct="1">
        <a:spcBef>
          <a:spcPct val="0"/>
        </a:spcBef>
        <a:buNone/>
        <a:defRPr sz="4400" kern="1200">
          <a:solidFill>
            <a:schemeClr val="tx1"/>
          </a:solidFill>
          <a:latin typeface="+mj-lt"/>
          <a:ea typeface="+mj-ea"/>
          <a:cs typeface="+mj-cs"/>
        </a:defRPr>
      </a:lvl1pPr>
    </p:titleStyle>
    <p:bodyStyle>
      <a:lvl1pPr marL="342735" indent="-342735" algn="l" defTabSz="456981" rtl="0" eaLnBrk="1" latinLnBrk="0" hangingPunct="1">
        <a:spcBef>
          <a:spcPct val="20000"/>
        </a:spcBef>
        <a:buFont typeface="Arial"/>
        <a:buChar char="•"/>
        <a:defRPr sz="3200" kern="1200">
          <a:solidFill>
            <a:schemeClr val="tx1"/>
          </a:solidFill>
          <a:latin typeface="+mn-lt"/>
          <a:ea typeface="+mn-ea"/>
          <a:cs typeface="+mn-cs"/>
        </a:defRPr>
      </a:lvl1pPr>
      <a:lvl2pPr marL="742593" indent="-285612" algn="l" defTabSz="456981" rtl="0" eaLnBrk="1" latinLnBrk="0" hangingPunct="1">
        <a:spcBef>
          <a:spcPct val="20000"/>
        </a:spcBef>
        <a:buFont typeface="Arial"/>
        <a:buChar char="–"/>
        <a:defRPr sz="2800" kern="1200">
          <a:solidFill>
            <a:schemeClr val="tx1"/>
          </a:solidFill>
          <a:latin typeface="+mn-lt"/>
          <a:ea typeface="+mn-ea"/>
          <a:cs typeface="+mn-cs"/>
        </a:defRPr>
      </a:lvl2pPr>
      <a:lvl3pPr marL="1142451" indent="-228489" algn="l" defTabSz="456981" rtl="0" eaLnBrk="1" latinLnBrk="0" hangingPunct="1">
        <a:spcBef>
          <a:spcPct val="20000"/>
        </a:spcBef>
        <a:buFont typeface="Arial"/>
        <a:buChar char="•"/>
        <a:defRPr sz="2400" kern="1200">
          <a:solidFill>
            <a:schemeClr val="tx1"/>
          </a:solidFill>
          <a:latin typeface="+mn-lt"/>
          <a:ea typeface="+mn-ea"/>
          <a:cs typeface="+mn-cs"/>
        </a:defRPr>
      </a:lvl3pPr>
      <a:lvl4pPr marL="1599432" indent="-228489" algn="l" defTabSz="456981" rtl="0" eaLnBrk="1" latinLnBrk="0" hangingPunct="1">
        <a:spcBef>
          <a:spcPct val="20000"/>
        </a:spcBef>
        <a:buFont typeface="Arial"/>
        <a:buChar char="–"/>
        <a:defRPr sz="2000" kern="1200">
          <a:solidFill>
            <a:schemeClr val="tx1"/>
          </a:solidFill>
          <a:latin typeface="+mn-lt"/>
          <a:ea typeface="+mn-ea"/>
          <a:cs typeface="+mn-cs"/>
        </a:defRPr>
      </a:lvl4pPr>
      <a:lvl5pPr marL="2056413" indent="-228489" algn="l" defTabSz="456981" rtl="0" eaLnBrk="1" latinLnBrk="0" hangingPunct="1">
        <a:spcBef>
          <a:spcPct val="20000"/>
        </a:spcBef>
        <a:buFont typeface="Arial"/>
        <a:buChar char="»"/>
        <a:defRPr sz="2000" kern="1200">
          <a:solidFill>
            <a:schemeClr val="tx1"/>
          </a:solidFill>
          <a:latin typeface="+mn-lt"/>
          <a:ea typeface="+mn-ea"/>
          <a:cs typeface="+mn-cs"/>
        </a:defRPr>
      </a:lvl5pPr>
      <a:lvl6pPr marL="2513394" indent="-228489" algn="l" defTabSz="456981" rtl="0" eaLnBrk="1" latinLnBrk="0" hangingPunct="1">
        <a:spcBef>
          <a:spcPct val="20000"/>
        </a:spcBef>
        <a:buFont typeface="Arial"/>
        <a:buChar char="•"/>
        <a:defRPr sz="2000" kern="1200">
          <a:solidFill>
            <a:schemeClr val="tx1"/>
          </a:solidFill>
          <a:latin typeface="+mn-lt"/>
          <a:ea typeface="+mn-ea"/>
          <a:cs typeface="+mn-cs"/>
        </a:defRPr>
      </a:lvl6pPr>
      <a:lvl7pPr marL="2970375" indent="-228489" algn="l" defTabSz="456981" rtl="0" eaLnBrk="1" latinLnBrk="0" hangingPunct="1">
        <a:spcBef>
          <a:spcPct val="20000"/>
        </a:spcBef>
        <a:buFont typeface="Arial"/>
        <a:buChar char="•"/>
        <a:defRPr sz="2000" kern="1200">
          <a:solidFill>
            <a:schemeClr val="tx1"/>
          </a:solidFill>
          <a:latin typeface="+mn-lt"/>
          <a:ea typeface="+mn-ea"/>
          <a:cs typeface="+mn-cs"/>
        </a:defRPr>
      </a:lvl7pPr>
      <a:lvl8pPr marL="3427354" indent="-228489" algn="l" defTabSz="456981" rtl="0" eaLnBrk="1" latinLnBrk="0" hangingPunct="1">
        <a:spcBef>
          <a:spcPct val="20000"/>
        </a:spcBef>
        <a:buFont typeface="Arial"/>
        <a:buChar char="•"/>
        <a:defRPr sz="2000" kern="1200">
          <a:solidFill>
            <a:schemeClr val="tx1"/>
          </a:solidFill>
          <a:latin typeface="+mn-lt"/>
          <a:ea typeface="+mn-ea"/>
          <a:cs typeface="+mn-cs"/>
        </a:defRPr>
      </a:lvl8pPr>
      <a:lvl9pPr marL="3884334" indent="-228489" algn="l" defTabSz="456981"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981" rtl="0" eaLnBrk="1" latinLnBrk="0" hangingPunct="1">
        <a:defRPr sz="1800" kern="1200">
          <a:solidFill>
            <a:schemeClr val="tx1"/>
          </a:solidFill>
          <a:latin typeface="+mn-lt"/>
          <a:ea typeface="+mn-ea"/>
          <a:cs typeface="+mn-cs"/>
        </a:defRPr>
      </a:lvl1pPr>
      <a:lvl2pPr marL="456981" algn="l" defTabSz="456981" rtl="0" eaLnBrk="1" latinLnBrk="0" hangingPunct="1">
        <a:defRPr sz="1800" kern="1200">
          <a:solidFill>
            <a:schemeClr val="tx1"/>
          </a:solidFill>
          <a:latin typeface="+mn-lt"/>
          <a:ea typeface="+mn-ea"/>
          <a:cs typeface="+mn-cs"/>
        </a:defRPr>
      </a:lvl2pPr>
      <a:lvl3pPr marL="913962" algn="l" defTabSz="456981" rtl="0" eaLnBrk="1" latinLnBrk="0" hangingPunct="1">
        <a:defRPr sz="1800" kern="1200">
          <a:solidFill>
            <a:schemeClr val="tx1"/>
          </a:solidFill>
          <a:latin typeface="+mn-lt"/>
          <a:ea typeface="+mn-ea"/>
          <a:cs typeface="+mn-cs"/>
        </a:defRPr>
      </a:lvl3pPr>
      <a:lvl4pPr marL="1370943" algn="l" defTabSz="456981" rtl="0" eaLnBrk="1" latinLnBrk="0" hangingPunct="1">
        <a:defRPr sz="1800" kern="1200">
          <a:solidFill>
            <a:schemeClr val="tx1"/>
          </a:solidFill>
          <a:latin typeface="+mn-lt"/>
          <a:ea typeface="+mn-ea"/>
          <a:cs typeface="+mn-cs"/>
        </a:defRPr>
      </a:lvl4pPr>
      <a:lvl5pPr marL="1827922" algn="l" defTabSz="456981" rtl="0" eaLnBrk="1" latinLnBrk="0" hangingPunct="1">
        <a:defRPr sz="1800" kern="1200">
          <a:solidFill>
            <a:schemeClr val="tx1"/>
          </a:solidFill>
          <a:latin typeface="+mn-lt"/>
          <a:ea typeface="+mn-ea"/>
          <a:cs typeface="+mn-cs"/>
        </a:defRPr>
      </a:lvl5pPr>
      <a:lvl6pPr marL="2284902" algn="l" defTabSz="456981" rtl="0" eaLnBrk="1" latinLnBrk="0" hangingPunct="1">
        <a:defRPr sz="1800" kern="1200">
          <a:solidFill>
            <a:schemeClr val="tx1"/>
          </a:solidFill>
          <a:latin typeface="+mn-lt"/>
          <a:ea typeface="+mn-ea"/>
          <a:cs typeface="+mn-cs"/>
        </a:defRPr>
      </a:lvl6pPr>
      <a:lvl7pPr marL="2741883" algn="l" defTabSz="456981" rtl="0" eaLnBrk="1" latinLnBrk="0" hangingPunct="1">
        <a:defRPr sz="1800" kern="1200">
          <a:solidFill>
            <a:schemeClr val="tx1"/>
          </a:solidFill>
          <a:latin typeface="+mn-lt"/>
          <a:ea typeface="+mn-ea"/>
          <a:cs typeface="+mn-cs"/>
        </a:defRPr>
      </a:lvl7pPr>
      <a:lvl8pPr marL="3198864" algn="l" defTabSz="456981" rtl="0" eaLnBrk="1" latinLnBrk="0" hangingPunct="1">
        <a:defRPr sz="1800" kern="1200">
          <a:solidFill>
            <a:schemeClr val="tx1"/>
          </a:solidFill>
          <a:latin typeface="+mn-lt"/>
          <a:ea typeface="+mn-ea"/>
          <a:cs typeface="+mn-cs"/>
        </a:defRPr>
      </a:lvl8pPr>
      <a:lvl9pPr marL="3655845" algn="l" defTabSz="456981"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6"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600" y="609600"/>
            <a:ext cx="6347713" cy="1320800"/>
          </a:xfrm>
          <a:prstGeom prst="rect">
            <a:avLst/>
          </a:prstGeom>
        </p:spPr>
        <p:txBody>
          <a:bodyPr vert="horz" lIns="19047" tIns="9523" rIns="19047" bIns="9523"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1"/>
            <a:ext cx="6347714" cy="3880773"/>
          </a:xfrm>
          <a:prstGeom prst="rect">
            <a:avLst/>
          </a:prstGeom>
        </p:spPr>
        <p:txBody>
          <a:bodyPr vert="horz" lIns="19047" tIns="9523" rIns="19047" bIns="9523"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4"/>
            <a:ext cx="684132" cy="365125"/>
          </a:xfrm>
          <a:prstGeom prst="rect">
            <a:avLst/>
          </a:prstGeom>
        </p:spPr>
        <p:txBody>
          <a:bodyPr vert="horz" lIns="19047" tIns="9523" rIns="19047" bIns="9523" rtlCol="0" anchor="ctr"/>
          <a:lstStyle>
            <a:lvl1pPr algn="r">
              <a:defRPr sz="900">
                <a:solidFill>
                  <a:schemeClr val="tx1">
                    <a:tint val="75000"/>
                  </a:schemeClr>
                </a:solidFill>
              </a:defRPr>
            </a:lvl1pPr>
          </a:lstStyle>
          <a:p>
            <a:fld id="{3770D803-89DA-8041-85D0-81ED91E72F8C}" type="datetime1">
              <a:rPr lang="en-US" smtClean="0"/>
              <a:t>11/30/17</a:t>
            </a:fld>
            <a:endParaRPr lang="en-US" dirty="0"/>
          </a:p>
        </p:txBody>
      </p:sp>
      <p:sp>
        <p:nvSpPr>
          <p:cNvPr id="5" name="Footer Placeholder 4"/>
          <p:cNvSpPr>
            <a:spLocks noGrp="1"/>
          </p:cNvSpPr>
          <p:nvPr>
            <p:ph type="ftr" sz="quarter" idx="3"/>
          </p:nvPr>
        </p:nvSpPr>
        <p:spPr>
          <a:xfrm>
            <a:off x="609600" y="6041364"/>
            <a:ext cx="4622973" cy="365125"/>
          </a:xfrm>
          <a:prstGeom prst="rect">
            <a:avLst/>
          </a:prstGeom>
        </p:spPr>
        <p:txBody>
          <a:bodyPr vert="horz" lIns="19047" tIns="9523" rIns="19047" bIns="9523"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4676" y="6041364"/>
            <a:ext cx="512638" cy="365125"/>
          </a:xfrm>
          <a:prstGeom prst="rect">
            <a:avLst/>
          </a:prstGeom>
        </p:spPr>
        <p:txBody>
          <a:bodyPr vert="horz" lIns="19047" tIns="9523" rIns="19047" bIns="9523" rtlCol="0" anchor="ctr"/>
          <a:lstStyle>
            <a:lvl1pPr algn="r">
              <a:defRPr sz="900">
                <a:solidFill>
                  <a:schemeClr val="accent1"/>
                </a:solidFill>
              </a:defRPr>
            </a:lvl1pPr>
          </a:lstStyle>
          <a:p>
            <a:fld id="{4E57AD28-D0A0-5245-849C-EA4BAD512B75}" type="slidenum">
              <a:rPr lang="en-US" smtClean="0"/>
              <a:t>‹#›</a:t>
            </a:fld>
            <a:endParaRPr lang="en-US" dirty="0"/>
          </a:p>
        </p:txBody>
      </p:sp>
    </p:spTree>
    <p:extLst>
      <p:ext uri="{BB962C8B-B14F-4D97-AF65-F5344CB8AC3E}">
        <p14:creationId xmlns:p14="http://schemas.microsoft.com/office/powerpoint/2010/main" val="40730845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ftr="0" dt="0"/>
  <p:txStyles>
    <p:titleStyle>
      <a:lvl1pPr algn="l" defTabSz="457127"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845" indent="-342845" algn="l" defTabSz="457127"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831" indent="-285704" algn="l" defTabSz="457127"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2817" indent="-228563" algn="l" defTabSz="457127"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599944" indent="-228563" algn="l" defTabSz="457127"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071" indent="-228563" algn="l" defTabSz="457127"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198" indent="-228563" algn="l" defTabSz="457127"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325" indent="-228563" algn="l" defTabSz="457127"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8451" indent="-228563" algn="l" defTabSz="457127"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5578" indent="-228563" algn="l" defTabSz="457127"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127" rtl="0" eaLnBrk="1" latinLnBrk="0" hangingPunct="1">
        <a:defRPr sz="1800" kern="1200">
          <a:solidFill>
            <a:schemeClr val="tx1"/>
          </a:solidFill>
          <a:latin typeface="+mn-lt"/>
          <a:ea typeface="+mn-ea"/>
          <a:cs typeface="+mn-cs"/>
        </a:defRPr>
      </a:lvl1pPr>
      <a:lvl2pPr marL="457127" algn="l" defTabSz="457127" rtl="0" eaLnBrk="1" latinLnBrk="0" hangingPunct="1">
        <a:defRPr sz="1800" kern="1200">
          <a:solidFill>
            <a:schemeClr val="tx1"/>
          </a:solidFill>
          <a:latin typeface="+mn-lt"/>
          <a:ea typeface="+mn-ea"/>
          <a:cs typeface="+mn-cs"/>
        </a:defRPr>
      </a:lvl2pPr>
      <a:lvl3pPr marL="914254" algn="l" defTabSz="457127" rtl="0" eaLnBrk="1" latinLnBrk="0" hangingPunct="1">
        <a:defRPr sz="1800" kern="1200">
          <a:solidFill>
            <a:schemeClr val="tx1"/>
          </a:solidFill>
          <a:latin typeface="+mn-lt"/>
          <a:ea typeface="+mn-ea"/>
          <a:cs typeface="+mn-cs"/>
        </a:defRPr>
      </a:lvl3pPr>
      <a:lvl4pPr marL="1371381" algn="l" defTabSz="457127" rtl="0" eaLnBrk="1" latinLnBrk="0" hangingPunct="1">
        <a:defRPr sz="1800" kern="1200">
          <a:solidFill>
            <a:schemeClr val="tx1"/>
          </a:solidFill>
          <a:latin typeface="+mn-lt"/>
          <a:ea typeface="+mn-ea"/>
          <a:cs typeface="+mn-cs"/>
        </a:defRPr>
      </a:lvl4pPr>
      <a:lvl5pPr marL="1828507" algn="l" defTabSz="457127" rtl="0" eaLnBrk="1" latinLnBrk="0" hangingPunct="1">
        <a:defRPr sz="1800" kern="1200">
          <a:solidFill>
            <a:schemeClr val="tx1"/>
          </a:solidFill>
          <a:latin typeface="+mn-lt"/>
          <a:ea typeface="+mn-ea"/>
          <a:cs typeface="+mn-cs"/>
        </a:defRPr>
      </a:lvl5pPr>
      <a:lvl6pPr marL="2285634" algn="l" defTabSz="457127" rtl="0" eaLnBrk="1" latinLnBrk="0" hangingPunct="1">
        <a:defRPr sz="1800" kern="1200">
          <a:solidFill>
            <a:schemeClr val="tx1"/>
          </a:solidFill>
          <a:latin typeface="+mn-lt"/>
          <a:ea typeface="+mn-ea"/>
          <a:cs typeface="+mn-cs"/>
        </a:defRPr>
      </a:lvl6pPr>
      <a:lvl7pPr marL="2742761" algn="l" defTabSz="457127" rtl="0" eaLnBrk="1" latinLnBrk="0" hangingPunct="1">
        <a:defRPr sz="1800" kern="1200">
          <a:solidFill>
            <a:schemeClr val="tx1"/>
          </a:solidFill>
          <a:latin typeface="+mn-lt"/>
          <a:ea typeface="+mn-ea"/>
          <a:cs typeface="+mn-cs"/>
        </a:defRPr>
      </a:lvl7pPr>
      <a:lvl8pPr marL="3199888" algn="l" defTabSz="457127" rtl="0" eaLnBrk="1" latinLnBrk="0" hangingPunct="1">
        <a:defRPr sz="1800" kern="1200">
          <a:solidFill>
            <a:schemeClr val="tx1"/>
          </a:solidFill>
          <a:latin typeface="+mn-lt"/>
          <a:ea typeface="+mn-ea"/>
          <a:cs typeface="+mn-cs"/>
        </a:defRPr>
      </a:lvl8pPr>
      <a:lvl9pPr marL="3657015" algn="l" defTabSz="45712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1" Type="http://schemas.openxmlformats.org/officeDocument/2006/relationships/image" Target="../media/image21.png"/><Relationship Id="rId12" Type="http://schemas.microsoft.com/office/2007/relationships/hdphoto" Target="../media/hdphoto18.wdp"/><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7.png"/><Relationship Id="rId4" Type="http://schemas.microsoft.com/office/2007/relationships/hdphoto" Target="../media/hdphoto14.wdp"/><Relationship Id="rId5" Type="http://schemas.openxmlformats.org/officeDocument/2006/relationships/image" Target="../media/image18.png"/><Relationship Id="rId6" Type="http://schemas.microsoft.com/office/2007/relationships/hdphoto" Target="../media/hdphoto15.wdp"/><Relationship Id="rId7" Type="http://schemas.openxmlformats.org/officeDocument/2006/relationships/image" Target="../media/image19.png"/><Relationship Id="rId8" Type="http://schemas.microsoft.com/office/2007/relationships/hdphoto" Target="../media/hdphoto16.wdp"/><Relationship Id="rId9" Type="http://schemas.openxmlformats.org/officeDocument/2006/relationships/image" Target="../media/image20.png"/><Relationship Id="rId10" Type="http://schemas.microsoft.com/office/2007/relationships/hdphoto" Target="../media/hdphoto17.wdp"/></Relationships>
</file>

<file path=ppt/slides/_rels/slide11.xml.rels><?xml version="1.0" encoding="UTF-8" standalone="yes"?>
<Relationships xmlns="http://schemas.openxmlformats.org/package/2006/relationships"><Relationship Id="rId11" Type="http://schemas.openxmlformats.org/officeDocument/2006/relationships/image" Target="../media/image26.png"/><Relationship Id="rId12" Type="http://schemas.microsoft.com/office/2007/relationships/hdphoto" Target="../media/hdphoto23.wdp"/><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2.png"/><Relationship Id="rId4" Type="http://schemas.microsoft.com/office/2007/relationships/hdphoto" Target="../media/hdphoto19.wdp"/><Relationship Id="rId5" Type="http://schemas.openxmlformats.org/officeDocument/2006/relationships/image" Target="../media/image23.png"/><Relationship Id="rId6" Type="http://schemas.microsoft.com/office/2007/relationships/hdphoto" Target="../media/hdphoto20.wdp"/><Relationship Id="rId7" Type="http://schemas.openxmlformats.org/officeDocument/2006/relationships/image" Target="../media/image24.png"/><Relationship Id="rId8" Type="http://schemas.microsoft.com/office/2007/relationships/hdphoto" Target="../media/hdphoto21.wdp"/><Relationship Id="rId9" Type="http://schemas.openxmlformats.org/officeDocument/2006/relationships/image" Target="../media/image25.png"/><Relationship Id="rId10" Type="http://schemas.microsoft.com/office/2007/relationships/hdphoto" Target="../media/hdphoto22.wdp"/></Relationships>
</file>

<file path=ppt/slides/_rels/slide12.xml.rels><?xml version="1.0" encoding="UTF-8" standalone="yes"?>
<Relationships xmlns="http://schemas.openxmlformats.org/package/2006/relationships"><Relationship Id="rId3" Type="http://schemas.microsoft.com/office/2007/relationships/hdphoto" Target="../media/hdphoto24.wdp"/><Relationship Id="rId4" Type="http://schemas.openxmlformats.org/officeDocument/2006/relationships/image" Target="../media/image28.png"/><Relationship Id="rId5" Type="http://schemas.microsoft.com/office/2007/relationships/hdphoto" Target="../media/hdphoto25.wdp"/><Relationship Id="rId6" Type="http://schemas.openxmlformats.org/officeDocument/2006/relationships/image" Target="../media/image29.png"/><Relationship Id="rId7" Type="http://schemas.microsoft.com/office/2007/relationships/hdphoto" Target="../media/hdphoto26.wdp"/><Relationship Id="rId8" Type="http://schemas.openxmlformats.org/officeDocument/2006/relationships/image" Target="../media/image30.png"/><Relationship Id="rId9" Type="http://schemas.microsoft.com/office/2007/relationships/hdphoto" Target="../media/hdphoto27.wdp"/><Relationship Id="rId10" Type="http://schemas.openxmlformats.org/officeDocument/2006/relationships/image" Target="../media/image31.png"/><Relationship Id="rId11" Type="http://schemas.microsoft.com/office/2007/relationships/hdphoto" Target="../media/hdphoto28.wdp"/><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jpeg"/><Relationship Id="rId3" Type="http://schemas.openxmlformats.org/officeDocument/2006/relationships/image" Target="../media/image3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JPG"/><Relationship Id="rId3" Type="http://schemas.openxmlformats.org/officeDocument/2006/relationships/image" Target="../media/image35.jpeg"/></Relationships>
</file>

<file path=ppt/slides/_rels/slide15.xml.rels><?xml version="1.0" encoding="UTF-8" standalone="yes"?>
<Relationships xmlns="http://schemas.openxmlformats.org/package/2006/relationships"><Relationship Id="rId3" Type="http://schemas.openxmlformats.org/officeDocument/2006/relationships/image" Target="../media/image36.JPG"/><Relationship Id="rId4" Type="http://schemas.openxmlformats.org/officeDocument/2006/relationships/image" Target="../media/image37.JPG"/><Relationship Id="rId5" Type="http://schemas.openxmlformats.org/officeDocument/2006/relationships/image" Target="../media/image38.JP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3" Type="http://schemas.openxmlformats.org/officeDocument/2006/relationships/image" Target="../media/image39.jpeg"/><Relationship Id="rId4" Type="http://schemas.openxmlformats.org/officeDocument/2006/relationships/image" Target="../media/image40.JP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jpeg"/><Relationship Id="rId3" Type="http://schemas.openxmlformats.org/officeDocument/2006/relationships/image" Target="../media/image4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43.JP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4" Type="http://schemas.microsoft.com/office/2007/relationships/hdphoto" Target="../media/hdphoto29.wdp"/><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jpeg"/></Relationships>
</file>

<file path=ppt/slides/_rels/slide21.xml.rels><?xml version="1.0" encoding="UTF-8" standalone="yes"?>
<Relationships xmlns="http://schemas.openxmlformats.org/package/2006/relationships"><Relationship Id="rId3" Type="http://schemas.openxmlformats.org/officeDocument/2006/relationships/image" Target="../media/image46.JPG"/><Relationship Id="rId4" Type="http://schemas.openxmlformats.org/officeDocument/2006/relationships/image" Target="../media/image47.JP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microsoft.com/office/2007/relationships/hdphoto" Target="../media/hdphoto30.wdp"/><Relationship Id="rId4" Type="http://schemas.openxmlformats.org/officeDocument/2006/relationships/image" Target="../media/image50.png"/><Relationship Id="rId1" Type="http://schemas.openxmlformats.org/officeDocument/2006/relationships/slideLayout" Target="../slideLayouts/slideLayout7.xml"/><Relationship Id="rId2"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26.xml.rels><?xml version="1.0" encoding="UTF-8" standalone="yes"?>
<Relationships xmlns="http://schemas.openxmlformats.org/package/2006/relationships"><Relationship Id="rId11" Type="http://schemas.openxmlformats.org/officeDocument/2006/relationships/image" Target="../media/image53.png"/><Relationship Id="rId12" Type="http://schemas.openxmlformats.org/officeDocument/2006/relationships/image" Target="../media/image49.png"/><Relationship Id="rId13" Type="http://schemas.microsoft.com/office/2007/relationships/hdphoto" Target="../media/hdphoto30.wdp"/><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54.jpe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48.png"/><Relationship Id="rId9" Type="http://schemas.openxmlformats.org/officeDocument/2006/relationships/image" Target="../media/image59.png"/><Relationship Id="rId10" Type="http://schemas.openxmlformats.org/officeDocument/2006/relationships/image" Target="../media/image6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microsoft.com/office/2007/relationships/media" Target="../media/media2.mp4"/><Relationship Id="rId4" Type="http://schemas.openxmlformats.org/officeDocument/2006/relationships/video" Target="../media/media2.mp4"/><Relationship Id="rId5" Type="http://schemas.openxmlformats.org/officeDocument/2006/relationships/slideLayout" Target="../slideLayouts/slideLayout7.xml"/><Relationship Id="rId6" Type="http://schemas.openxmlformats.org/officeDocument/2006/relationships/image" Target="../media/image62.png"/><Relationship Id="rId7" Type="http://schemas.openxmlformats.org/officeDocument/2006/relationships/image" Target="../media/image63.png"/><Relationship Id="rId1" Type="http://schemas.microsoft.com/office/2007/relationships/media" Target="../media/media1.mp4"/><Relationship Id="rId2" Type="http://schemas.openxmlformats.org/officeDocument/2006/relationships/video" Target="../media/media1.mp4"/></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2.wdp"/><Relationship Id="rId5" Type="http://schemas.openxmlformats.org/officeDocument/2006/relationships/image" Target="../media/image5.png"/><Relationship Id="rId6" Type="http://schemas.microsoft.com/office/2007/relationships/hdphoto" Target="../media/hdphoto3.wdp"/><Relationship Id="rId7" Type="http://schemas.openxmlformats.org/officeDocument/2006/relationships/image" Target="../media/image6.png"/><Relationship Id="rId8" Type="http://schemas.microsoft.com/office/2007/relationships/hdphoto" Target="../media/hdphoto4.wdp"/><Relationship Id="rId9" Type="http://schemas.openxmlformats.org/officeDocument/2006/relationships/image" Target="../media/image7.png"/><Relationship Id="rId10" Type="http://schemas.microsoft.com/office/2007/relationships/hdphoto" Target="../media/hdphoto5.wdp"/><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microsoft.com/office/2007/relationships/hdphoto" Target="../media/hdphoto6.wdp"/><Relationship Id="rId4" Type="http://schemas.openxmlformats.org/officeDocument/2006/relationships/image" Target="../media/image9.png"/><Relationship Id="rId5" Type="http://schemas.microsoft.com/office/2007/relationships/hdphoto" Target="../media/hdphoto7.wdp"/><Relationship Id="rId6" Type="http://schemas.openxmlformats.org/officeDocument/2006/relationships/image" Target="../media/image10.png"/><Relationship Id="rId7" Type="http://schemas.microsoft.com/office/2007/relationships/hdphoto" Target="../media/hdphoto8.wdp"/><Relationship Id="rId8" Type="http://schemas.openxmlformats.org/officeDocument/2006/relationships/image" Target="../media/image11.png"/><Relationship Id="rId9" Type="http://schemas.microsoft.com/office/2007/relationships/hdphoto" Target="../media/hdphoto9.wdp"/><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4" Type="http://schemas.microsoft.com/office/2007/relationships/hdphoto" Target="../media/hdphoto10.wdp"/><Relationship Id="rId5" Type="http://schemas.openxmlformats.org/officeDocument/2006/relationships/image" Target="../media/image13.png"/><Relationship Id="rId6" Type="http://schemas.microsoft.com/office/2007/relationships/hdphoto" Target="../media/hdphoto11.wdp"/><Relationship Id="rId7" Type="http://schemas.openxmlformats.org/officeDocument/2006/relationships/image" Target="../media/image14.png"/><Relationship Id="rId8" Type="http://schemas.microsoft.com/office/2007/relationships/hdphoto" Target="../media/hdphoto12.wdp"/><Relationship Id="rId9" Type="http://schemas.openxmlformats.org/officeDocument/2006/relationships/image" Target="../media/image15.png"/><Relationship Id="rId10" Type="http://schemas.microsoft.com/office/2007/relationships/hdphoto" Target="../media/hdphoto13.wdp"/><Relationship Id="rId11"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4667" y="2404533"/>
            <a:ext cx="6843190" cy="1646302"/>
          </a:xfrm>
        </p:spPr>
        <p:txBody>
          <a:bodyPr/>
          <a:lstStyle/>
          <a:p>
            <a:pPr algn="l"/>
            <a:r>
              <a:rPr lang="en-US" dirty="0">
                <a:solidFill>
                  <a:schemeClr val="tx1"/>
                </a:solidFill>
                <a:latin typeface="Times"/>
                <a:cs typeface="Times"/>
              </a:rPr>
              <a:t>Engineering Design Portfolio</a:t>
            </a:r>
          </a:p>
        </p:txBody>
      </p:sp>
      <p:sp>
        <p:nvSpPr>
          <p:cNvPr id="3" name="Subtitle 2"/>
          <p:cNvSpPr>
            <a:spLocks noGrp="1"/>
          </p:cNvSpPr>
          <p:nvPr>
            <p:ph type="subTitle" idx="1"/>
          </p:nvPr>
        </p:nvSpPr>
        <p:spPr>
          <a:xfrm>
            <a:off x="-1095356" y="3981210"/>
            <a:ext cx="7551964" cy="303451"/>
          </a:xfrm>
        </p:spPr>
        <p:txBody>
          <a:bodyPr/>
          <a:lstStyle/>
          <a:p>
            <a:r>
              <a:rPr lang="en-US" dirty="0">
                <a:solidFill>
                  <a:schemeClr val="tx1"/>
                </a:solidFill>
                <a:latin typeface="Times"/>
                <a:cs typeface="Times"/>
              </a:rPr>
              <a:t>Arturo A. Brito | (305) 915- 0503 | arturoalberto911@yahoo.com</a:t>
            </a:r>
          </a:p>
          <a:p>
            <a:endParaRPr lang="en-US" dirty="0">
              <a:solidFill>
                <a:schemeClr val="tx1"/>
              </a:solidFill>
              <a:latin typeface="Times"/>
              <a:cs typeface="Times"/>
            </a:endParaRPr>
          </a:p>
        </p:txBody>
      </p:sp>
      <p:sp>
        <p:nvSpPr>
          <p:cNvPr id="5" name="Slide Number Placeholder 5">
            <a:extLst>
              <a:ext uri="{FF2B5EF4-FFF2-40B4-BE49-F238E27FC236}">
                <a16:creationId xmlns:a16="http://schemas.microsoft.com/office/drawing/2014/main" xmlns="" id="{B0E52FCF-B923-4620-9484-6D580CC42B1E}"/>
              </a:ext>
            </a:extLst>
          </p:cNvPr>
          <p:cNvSpPr>
            <a:spLocks noGrp="1"/>
          </p:cNvSpPr>
          <p:nvPr>
            <p:ph type="sldNum" sz="quarter" idx="12"/>
          </p:nvPr>
        </p:nvSpPr>
        <p:spPr>
          <a:xfrm>
            <a:off x="6553200" y="6356350"/>
            <a:ext cx="2133600" cy="365125"/>
          </a:xfrm>
        </p:spPr>
        <p:txBody>
          <a:bodyPr/>
          <a:lstStyle/>
          <a:p>
            <a:fld id="{4E57AD28-D0A0-5245-849C-EA4BAD512B75}" type="slidenum">
              <a:rPr lang="en-US" smtClean="0">
                <a:solidFill>
                  <a:schemeClr val="bg1"/>
                </a:solidFill>
              </a:rPr>
              <a:t>1</a:t>
            </a:fld>
            <a:endParaRPr lang="en-US" dirty="0">
              <a:solidFill>
                <a:schemeClr val="bg1"/>
              </a:solidFill>
            </a:endParaRPr>
          </a:p>
        </p:txBody>
      </p:sp>
    </p:spTree>
    <p:extLst>
      <p:ext uri="{BB962C8B-B14F-4D97-AF65-F5344CB8AC3E}">
        <p14:creationId xmlns:p14="http://schemas.microsoft.com/office/powerpoint/2010/main" val="10592135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397475B3-9DC1-4EF8-BDD6-89D25E6A489A}"/>
              </a:ext>
            </a:extLst>
          </p:cNvPr>
          <p:cNvSpPr txBox="1"/>
          <p:nvPr/>
        </p:nvSpPr>
        <p:spPr>
          <a:xfrm>
            <a:off x="55703" y="313386"/>
            <a:ext cx="8436429" cy="403957"/>
          </a:xfrm>
          <a:prstGeom prst="rect">
            <a:avLst/>
          </a:prstGeom>
          <a:noFill/>
        </p:spPr>
        <p:txBody>
          <a:bodyPr wrap="square" lIns="19047" tIns="9523" rIns="19047" bIns="9523" rtlCol="0">
            <a:spAutoFit/>
          </a:bodyPr>
          <a:lstStyle/>
          <a:p>
            <a:r>
              <a:rPr lang="en-US" sz="2500" b="1" dirty="0">
                <a:latin typeface="Times"/>
                <a:cs typeface="Times"/>
              </a:rPr>
              <a:t>[1] Tip-Tilt Apodizer Mount- SolidWorks Parts</a:t>
            </a:r>
          </a:p>
        </p:txBody>
      </p:sp>
      <p:cxnSp>
        <p:nvCxnSpPr>
          <p:cNvPr id="28" name="Straight Connector 27">
            <a:extLst>
              <a:ext uri="{FF2B5EF4-FFF2-40B4-BE49-F238E27FC236}">
                <a16:creationId xmlns:a16="http://schemas.microsoft.com/office/drawing/2014/main" xmlns="" id="{02D03789-5EF9-4B68-B7C8-28DF5B86282C}"/>
              </a:ext>
            </a:extLst>
          </p:cNvPr>
          <p:cNvCxnSpPr>
            <a:cxnSpLocks/>
          </p:cNvCxnSpPr>
          <p:nvPr/>
        </p:nvCxnSpPr>
        <p:spPr>
          <a:xfrm flipH="1">
            <a:off x="31750" y="731378"/>
            <a:ext cx="9144000" cy="0"/>
          </a:xfrm>
          <a:prstGeom prst="line">
            <a:avLst/>
          </a:prstGeom>
          <a:ln w="28575" cmpd="sng">
            <a:solidFill>
              <a:srgbClr val="000000"/>
            </a:solidFill>
          </a:ln>
        </p:spPr>
        <p:style>
          <a:lnRef idx="3">
            <a:schemeClr val="accent3"/>
          </a:lnRef>
          <a:fillRef idx="0">
            <a:schemeClr val="accent3"/>
          </a:fillRef>
          <a:effectRef idx="2">
            <a:schemeClr val="accent3"/>
          </a:effectRef>
          <a:fontRef idx="minor">
            <a:schemeClr val="tx1"/>
          </a:fontRef>
        </p:style>
      </p:cxnSp>
      <p:sp>
        <p:nvSpPr>
          <p:cNvPr id="2" name="Slide Number Placeholder 1"/>
          <p:cNvSpPr>
            <a:spLocks noGrp="1"/>
          </p:cNvSpPr>
          <p:nvPr>
            <p:ph type="sldNum" sz="quarter" idx="12"/>
          </p:nvPr>
        </p:nvSpPr>
        <p:spPr/>
        <p:txBody>
          <a:bodyPr/>
          <a:lstStyle/>
          <a:p>
            <a:fld id="{4E57AD28-D0A0-5245-849C-EA4BAD512B75}" type="slidenum">
              <a:rPr lang="en-US" smtClean="0"/>
              <a:t>10</a:t>
            </a:fld>
            <a:endParaRPr lang="en-US" dirty="0"/>
          </a:p>
        </p:txBody>
      </p:sp>
      <p:sp>
        <p:nvSpPr>
          <p:cNvPr id="22" name="Rectangle 21">
            <a:extLst>
              <a:ext uri="{FF2B5EF4-FFF2-40B4-BE49-F238E27FC236}">
                <a16:creationId xmlns:a16="http://schemas.microsoft.com/office/drawing/2014/main" xmlns="" id="{BDC6576B-0F5B-4D8D-9275-32ECED6874D5}"/>
              </a:ext>
            </a:extLst>
          </p:cNvPr>
          <p:cNvSpPr/>
          <p:nvPr/>
        </p:nvSpPr>
        <p:spPr>
          <a:xfrm>
            <a:off x="-270920" y="817738"/>
            <a:ext cx="5420435" cy="327009"/>
          </a:xfrm>
          <a:prstGeom prst="rect">
            <a:avLst/>
          </a:prstGeom>
          <a:ln>
            <a:noFill/>
          </a:ln>
        </p:spPr>
        <p:txBody>
          <a:bodyPr wrap="square" lIns="19047" tIns="9523" rIns="19047" bIns="9523">
            <a:spAutoFit/>
          </a:bodyPr>
          <a:lstStyle/>
          <a:p>
            <a:pPr algn="ctr"/>
            <a:r>
              <a:rPr lang="en-US" sz="2000" dirty="0">
                <a:latin typeface="Times"/>
                <a:cs typeface="Times"/>
              </a:rPr>
              <a:t>Multiple Views of Piezoelectric Lens Adapter</a:t>
            </a:r>
            <a:endParaRPr lang="en-US" sz="2000" dirty="0"/>
          </a:p>
        </p:txBody>
      </p:sp>
      <p:grpSp>
        <p:nvGrpSpPr>
          <p:cNvPr id="6" name="Group 5"/>
          <p:cNvGrpSpPr/>
          <p:nvPr/>
        </p:nvGrpSpPr>
        <p:grpSpPr>
          <a:xfrm>
            <a:off x="1028784" y="1159730"/>
            <a:ext cx="7263679" cy="5169495"/>
            <a:chOff x="-344553" y="827639"/>
            <a:chExt cx="7263679" cy="5169495"/>
          </a:xfrm>
        </p:grpSpPr>
        <p:pic>
          <p:nvPicPr>
            <p:cNvPr id="4" name="Picture 3" descr="Piezo Lens Adapter Front.JPG"/>
            <p:cNvPicPr>
              <a:picLocks noChangeAspect="1"/>
            </p:cNvPicPr>
            <p:nvPr/>
          </p:nvPicPr>
          <p:blipFill>
            <a:blip r:embed="rId3">
              <a:extLst>
                <a:ext uri="{BEBA8EAE-BF5A-486C-A8C5-ECC9F3942E4B}">
                  <a14:imgProps xmlns:a14="http://schemas.microsoft.com/office/drawing/2010/main">
                    <a14:imgLayer r:embed="rId4">
                      <a14:imgEffect>
                        <a14:backgroundRemoval t="8744" b="89825" l="9764" r="93228">
                          <a14:foregroundMark x1="36220" y1="8903" x2="59528" y2="11765"/>
                          <a14:foregroundMark x1="59528" y1="11765" x2="68031" y2="18124"/>
                          <a14:foregroundMark x1="57008" y1="8903" x2="33543" y2="10970"/>
                          <a14:foregroundMark x1="33543" y1="10970" x2="27402" y2="16375"/>
                          <a14:foregroundMark x1="82835" y1="69316" x2="93228" y2="46105"/>
                          <a14:foregroundMark x1="93228" y1="46105" x2="85827" y2="34658"/>
                        </a14:backgroundRemoval>
                      </a14:imgEffect>
                    </a14:imgLayer>
                  </a14:imgProps>
                </a:ext>
                <a:ext uri="{28A0092B-C50C-407E-A947-70E740481C1C}">
                  <a14:useLocalDpi xmlns:a14="http://schemas.microsoft.com/office/drawing/2010/main" val="0"/>
                </a:ext>
              </a:extLst>
            </a:blip>
            <a:stretch>
              <a:fillRect/>
            </a:stretch>
          </p:blipFill>
          <p:spPr>
            <a:xfrm>
              <a:off x="4317267" y="3369906"/>
              <a:ext cx="2601859" cy="2482093"/>
            </a:xfrm>
            <a:prstGeom prst="rect">
              <a:avLst/>
            </a:prstGeom>
          </p:spPr>
        </p:pic>
        <p:pic>
          <p:nvPicPr>
            <p:cNvPr id="5" name="Picture 4" descr="Piezo Lens Adapter Back.JPG"/>
            <p:cNvPicPr>
              <a:picLocks noChangeAspect="1"/>
            </p:cNvPicPr>
            <p:nvPr/>
          </p:nvPicPr>
          <p:blipFill>
            <a:blip r:embed="rId5">
              <a:extLst>
                <a:ext uri="{BEBA8EAE-BF5A-486C-A8C5-ECC9F3942E4B}">
                  <a14:imgProps xmlns:a14="http://schemas.microsoft.com/office/drawing/2010/main">
                    <a14:imgLayer r:embed="rId6">
                      <a14:imgEffect>
                        <a14:backgroundRemoval t="7863" b="89915" l="9619" r="92537">
                          <a14:foregroundMark x1="34992" y1="11624" x2="59038" y2="10598"/>
                          <a14:foregroundMark x1="59038" y1="10598" x2="77944" y2="25470"/>
                          <a14:foregroundMark x1="77944" y1="25470" x2="89552" y2="47863"/>
                          <a14:foregroundMark x1="89552" y1="47863" x2="81095" y2="74188"/>
                          <a14:foregroundMark x1="81095" y1="74188" x2="62521" y2="90085"/>
                          <a14:foregroundMark x1="62521" y1="90085" x2="38806" y2="89573"/>
                          <a14:foregroundMark x1="38806" y1="89573" x2="38806" y2="89573"/>
                          <a14:foregroundMark x1="91211" y1="61709" x2="92703" y2="41709"/>
                          <a14:foregroundMark x1="65008" y1="11624" x2="41625" y2="7863"/>
                          <a14:foregroundMark x1="41625" y1="7863" x2="38806" y2="8547"/>
                        </a14:backgroundRemoval>
                      </a14:imgEffect>
                    </a14:imgLayer>
                  </a14:imgProps>
                </a:ext>
                <a:ext uri="{28A0092B-C50C-407E-A947-70E740481C1C}">
                  <a14:useLocalDpi xmlns:a14="http://schemas.microsoft.com/office/drawing/2010/main" val="0"/>
                </a:ext>
              </a:extLst>
            </a:blip>
            <a:stretch>
              <a:fillRect/>
            </a:stretch>
          </p:blipFill>
          <p:spPr>
            <a:xfrm>
              <a:off x="37390" y="3507318"/>
              <a:ext cx="2404478" cy="2332703"/>
            </a:xfrm>
            <a:prstGeom prst="rect">
              <a:avLst/>
            </a:prstGeom>
          </p:spPr>
        </p:pic>
        <p:pic>
          <p:nvPicPr>
            <p:cNvPr id="8" name="Picture 7" descr="Piezo Lens Adapter Right.JPG"/>
            <p:cNvPicPr>
              <a:picLocks noChangeAspect="1"/>
            </p:cNvPicPr>
            <p:nvPr/>
          </p:nvPicPr>
          <p:blipFill>
            <a:blip r:embed="rId7">
              <a:extLst>
                <a:ext uri="{BEBA8EAE-BF5A-486C-A8C5-ECC9F3942E4B}">
                  <a14:imgProps xmlns:a14="http://schemas.microsoft.com/office/drawing/2010/main">
                    <a14:imgLayer r:embed="rId8">
                      <a14:imgEffect>
                        <a14:backgroundRemoval t="9076" b="89934" l="10000" r="90000">
                          <a14:foregroundMark x1="45667" y1="9076" x2="48667" y2="10561"/>
                        </a14:backgroundRemoval>
                      </a14:imgEffect>
                    </a14:imgLayer>
                  </a14:imgProps>
                </a:ext>
                <a:ext uri="{28A0092B-C50C-407E-A947-70E740481C1C}">
                  <a14:useLocalDpi xmlns:a14="http://schemas.microsoft.com/office/drawing/2010/main" val="0"/>
                </a:ext>
              </a:extLst>
            </a:blip>
            <a:stretch>
              <a:fillRect/>
            </a:stretch>
          </p:blipFill>
          <p:spPr>
            <a:xfrm rot="10800000">
              <a:off x="2937447" y="3370308"/>
              <a:ext cx="1180677" cy="2384969"/>
            </a:xfrm>
            <a:prstGeom prst="rect">
              <a:avLst/>
            </a:prstGeom>
          </p:spPr>
        </p:pic>
        <p:pic>
          <p:nvPicPr>
            <p:cNvPr id="9" name="Picture 8" descr="Piezo Lens Adapter Top.JPG"/>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10800000">
              <a:off x="-344553" y="1759857"/>
              <a:ext cx="3121178" cy="1088226"/>
            </a:xfrm>
            <a:prstGeom prst="rect">
              <a:avLst/>
            </a:prstGeom>
          </p:spPr>
        </p:pic>
        <p:sp>
          <p:nvSpPr>
            <p:cNvPr id="16" name="Rectangle 15">
              <a:extLst>
                <a:ext uri="{FF2B5EF4-FFF2-40B4-BE49-F238E27FC236}">
                  <a16:creationId xmlns:a16="http://schemas.microsoft.com/office/drawing/2014/main" xmlns="" id="{79BC7C89-628D-4A5F-8B49-4597C8E21708}"/>
                </a:ext>
              </a:extLst>
            </p:cNvPr>
            <p:cNvSpPr/>
            <p:nvPr/>
          </p:nvSpPr>
          <p:spPr>
            <a:xfrm>
              <a:off x="620115" y="2669962"/>
              <a:ext cx="1252908" cy="307777"/>
            </a:xfrm>
            <a:prstGeom prst="rect">
              <a:avLst/>
            </a:prstGeom>
            <a:ln>
              <a:noFill/>
            </a:ln>
          </p:spPr>
          <p:txBody>
            <a:bodyPr wrap="square">
              <a:spAutoFit/>
            </a:bodyPr>
            <a:lstStyle/>
            <a:p>
              <a:pPr algn="ctr"/>
              <a:r>
                <a:rPr lang="en-US" sz="1400" i="1" dirty="0">
                  <a:latin typeface="Times"/>
                  <a:cs typeface="Times"/>
                </a:rPr>
                <a:t>Top View</a:t>
              </a:r>
              <a:endParaRPr lang="en-US" sz="1400" i="1" dirty="0"/>
            </a:p>
          </p:txBody>
        </p:sp>
        <p:sp>
          <p:nvSpPr>
            <p:cNvPr id="18" name="Rectangle 17">
              <a:extLst>
                <a:ext uri="{FF2B5EF4-FFF2-40B4-BE49-F238E27FC236}">
                  <a16:creationId xmlns:a16="http://schemas.microsoft.com/office/drawing/2014/main" xmlns="" id="{90B4D2EF-B75E-47F2-BAE5-D2D84D4914AA}"/>
                </a:ext>
              </a:extLst>
            </p:cNvPr>
            <p:cNvSpPr/>
            <p:nvPr/>
          </p:nvSpPr>
          <p:spPr>
            <a:xfrm>
              <a:off x="5080000" y="5683359"/>
              <a:ext cx="1252908" cy="307777"/>
            </a:xfrm>
            <a:prstGeom prst="rect">
              <a:avLst/>
            </a:prstGeom>
            <a:ln>
              <a:noFill/>
            </a:ln>
          </p:spPr>
          <p:txBody>
            <a:bodyPr wrap="square">
              <a:spAutoFit/>
            </a:bodyPr>
            <a:lstStyle/>
            <a:p>
              <a:pPr algn="ctr"/>
              <a:r>
                <a:rPr lang="en-US" sz="1400" i="1" dirty="0">
                  <a:latin typeface="Times"/>
                  <a:cs typeface="Times"/>
                </a:rPr>
                <a:t>Back View</a:t>
              </a:r>
              <a:endParaRPr lang="en-US" sz="1400" i="1" dirty="0"/>
            </a:p>
          </p:txBody>
        </p:sp>
        <p:sp>
          <p:nvSpPr>
            <p:cNvPr id="19" name="Rectangle 18">
              <a:extLst>
                <a:ext uri="{FF2B5EF4-FFF2-40B4-BE49-F238E27FC236}">
                  <a16:creationId xmlns:a16="http://schemas.microsoft.com/office/drawing/2014/main" xmlns="" id="{A25DC1C4-F63C-4DD8-937B-D9ED04F6B3B4}"/>
                </a:ext>
              </a:extLst>
            </p:cNvPr>
            <p:cNvSpPr/>
            <p:nvPr/>
          </p:nvSpPr>
          <p:spPr>
            <a:xfrm>
              <a:off x="2920873" y="5689357"/>
              <a:ext cx="1252908" cy="307777"/>
            </a:xfrm>
            <a:prstGeom prst="rect">
              <a:avLst/>
            </a:prstGeom>
            <a:ln>
              <a:noFill/>
            </a:ln>
          </p:spPr>
          <p:txBody>
            <a:bodyPr wrap="square">
              <a:spAutoFit/>
            </a:bodyPr>
            <a:lstStyle/>
            <a:p>
              <a:pPr algn="ctr"/>
              <a:r>
                <a:rPr lang="en-US" sz="1400" i="1" dirty="0">
                  <a:latin typeface="Times"/>
                  <a:cs typeface="Times"/>
                </a:rPr>
                <a:t>Right View</a:t>
              </a:r>
              <a:endParaRPr lang="en-US" sz="1400" i="1" dirty="0"/>
            </a:p>
          </p:txBody>
        </p:sp>
        <p:sp>
          <p:nvSpPr>
            <p:cNvPr id="20" name="Rectangle 19">
              <a:extLst>
                <a:ext uri="{FF2B5EF4-FFF2-40B4-BE49-F238E27FC236}">
                  <a16:creationId xmlns:a16="http://schemas.microsoft.com/office/drawing/2014/main" xmlns="" id="{18C5308E-A800-4001-8A4A-7F27B7C863F3}"/>
                </a:ext>
              </a:extLst>
            </p:cNvPr>
            <p:cNvSpPr/>
            <p:nvPr/>
          </p:nvSpPr>
          <p:spPr>
            <a:xfrm>
              <a:off x="604975" y="5683358"/>
              <a:ext cx="1252908" cy="307777"/>
            </a:xfrm>
            <a:prstGeom prst="rect">
              <a:avLst/>
            </a:prstGeom>
            <a:ln>
              <a:noFill/>
            </a:ln>
          </p:spPr>
          <p:txBody>
            <a:bodyPr wrap="square">
              <a:spAutoFit/>
            </a:bodyPr>
            <a:lstStyle/>
            <a:p>
              <a:pPr algn="ctr"/>
              <a:r>
                <a:rPr lang="en-US" sz="1400" i="1" dirty="0">
                  <a:latin typeface="Times"/>
                  <a:cs typeface="Times"/>
                </a:rPr>
                <a:t>Front View</a:t>
              </a:r>
              <a:endParaRPr lang="en-US" sz="1400" i="1" dirty="0"/>
            </a:p>
          </p:txBody>
        </p:sp>
        <p:pic>
          <p:nvPicPr>
            <p:cNvPr id="3" name="Picture 2" descr="Piezo Lens Adapter.JPG"/>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455998" y="827639"/>
              <a:ext cx="2624002" cy="2746504"/>
            </a:xfrm>
            <a:prstGeom prst="rect">
              <a:avLst/>
            </a:prstGeom>
          </p:spPr>
        </p:pic>
        <p:sp>
          <p:nvSpPr>
            <p:cNvPr id="17" name="Rectangle 16">
              <a:extLst>
                <a:ext uri="{FF2B5EF4-FFF2-40B4-BE49-F238E27FC236}">
                  <a16:creationId xmlns:a16="http://schemas.microsoft.com/office/drawing/2014/main" xmlns="" id="{CAC21CBC-440D-41FB-AC16-201D72CE9A7C}"/>
                </a:ext>
              </a:extLst>
            </p:cNvPr>
            <p:cNvSpPr/>
            <p:nvPr/>
          </p:nvSpPr>
          <p:spPr>
            <a:xfrm>
              <a:off x="3108637" y="3041606"/>
              <a:ext cx="1517792" cy="307777"/>
            </a:xfrm>
            <a:prstGeom prst="rect">
              <a:avLst/>
            </a:prstGeom>
            <a:ln>
              <a:noFill/>
            </a:ln>
          </p:spPr>
          <p:txBody>
            <a:bodyPr wrap="square">
              <a:spAutoFit/>
            </a:bodyPr>
            <a:lstStyle/>
            <a:p>
              <a:pPr algn="ctr"/>
              <a:r>
                <a:rPr lang="en-US" sz="1400" i="1" dirty="0">
                  <a:latin typeface="Times"/>
                  <a:cs typeface="Times"/>
                </a:rPr>
                <a:t>Auxiliary  View</a:t>
              </a:r>
              <a:endParaRPr lang="en-US" sz="1400" i="1" dirty="0"/>
            </a:p>
          </p:txBody>
        </p:sp>
      </p:grpSp>
    </p:spTree>
    <p:extLst>
      <p:ext uri="{BB962C8B-B14F-4D97-AF65-F5344CB8AC3E}">
        <p14:creationId xmlns:p14="http://schemas.microsoft.com/office/powerpoint/2010/main" val="2654730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97475B3-9DC1-4EF8-BDD6-89D25E6A489A}"/>
              </a:ext>
            </a:extLst>
          </p:cNvPr>
          <p:cNvSpPr txBox="1"/>
          <p:nvPr/>
        </p:nvSpPr>
        <p:spPr>
          <a:xfrm>
            <a:off x="41777" y="341236"/>
            <a:ext cx="8436429" cy="403957"/>
          </a:xfrm>
          <a:prstGeom prst="rect">
            <a:avLst/>
          </a:prstGeom>
          <a:noFill/>
        </p:spPr>
        <p:txBody>
          <a:bodyPr wrap="square" lIns="19047" tIns="9523" rIns="19047" bIns="9523" rtlCol="0">
            <a:spAutoFit/>
          </a:bodyPr>
          <a:lstStyle/>
          <a:p>
            <a:r>
              <a:rPr lang="en-US" sz="2500" b="1" dirty="0">
                <a:latin typeface="Times"/>
                <a:cs typeface="Times"/>
              </a:rPr>
              <a:t>[1] Tip-Tilt Apodizer Mount- SolidWorks Parts</a:t>
            </a:r>
          </a:p>
        </p:txBody>
      </p:sp>
      <p:cxnSp>
        <p:nvCxnSpPr>
          <p:cNvPr id="28" name="Straight Connector 27">
            <a:extLst>
              <a:ext uri="{FF2B5EF4-FFF2-40B4-BE49-F238E27FC236}">
                <a16:creationId xmlns:a16="http://schemas.microsoft.com/office/drawing/2014/main" xmlns="" id="{02D03789-5EF9-4B68-B7C8-28DF5B86282C}"/>
              </a:ext>
            </a:extLst>
          </p:cNvPr>
          <p:cNvCxnSpPr>
            <a:cxnSpLocks/>
          </p:cNvCxnSpPr>
          <p:nvPr/>
        </p:nvCxnSpPr>
        <p:spPr>
          <a:xfrm flipH="1">
            <a:off x="31750" y="731378"/>
            <a:ext cx="9144000" cy="0"/>
          </a:xfrm>
          <a:prstGeom prst="line">
            <a:avLst/>
          </a:prstGeom>
          <a:ln w="28575" cmpd="sng">
            <a:solidFill>
              <a:srgbClr val="000000"/>
            </a:solidFill>
          </a:ln>
        </p:spPr>
        <p:style>
          <a:lnRef idx="3">
            <a:schemeClr val="accent3"/>
          </a:lnRef>
          <a:fillRef idx="0">
            <a:schemeClr val="accent3"/>
          </a:fillRef>
          <a:effectRef idx="2">
            <a:schemeClr val="accent3"/>
          </a:effectRef>
          <a:fontRef idx="minor">
            <a:schemeClr val="tx1"/>
          </a:fontRef>
        </p:style>
      </p:cxnSp>
      <p:sp>
        <p:nvSpPr>
          <p:cNvPr id="15" name="Slide Number Placeholder 2">
            <a:extLst>
              <a:ext uri="{FF2B5EF4-FFF2-40B4-BE49-F238E27FC236}">
                <a16:creationId xmlns:a16="http://schemas.microsoft.com/office/drawing/2014/main" xmlns="" id="{90AE7DBC-239B-4DD8-9B54-8F3FFDB0DE2A}"/>
              </a:ext>
            </a:extLst>
          </p:cNvPr>
          <p:cNvSpPr txBox="1">
            <a:spLocks/>
          </p:cNvSpPr>
          <p:nvPr/>
        </p:nvSpPr>
        <p:spPr>
          <a:xfrm>
            <a:off x="6553200" y="6356350"/>
            <a:ext cx="2133600" cy="365125"/>
          </a:xfrm>
          <a:prstGeom prst="rect">
            <a:avLst/>
          </a:prstGeom>
        </p:spPr>
        <p:txBody>
          <a:bodyPr vert="horz" lIns="91395" tIns="45699" rIns="91395" bIns="45699" rtlCol="0" anchor="ctr"/>
          <a:lstStyle>
            <a:defPPr>
              <a:defRPr lang="en-US"/>
            </a:defPPr>
            <a:lvl1pPr marL="0" algn="r" defTabSz="456981" rtl="0" eaLnBrk="1" latinLnBrk="0" hangingPunct="1">
              <a:defRPr sz="1200" kern="1200">
                <a:solidFill>
                  <a:schemeClr val="tx1">
                    <a:tint val="75000"/>
                  </a:schemeClr>
                </a:solidFill>
                <a:latin typeface="+mn-lt"/>
                <a:ea typeface="+mn-ea"/>
                <a:cs typeface="+mn-cs"/>
              </a:defRPr>
            </a:lvl1pPr>
            <a:lvl2pPr marL="456981" algn="l" defTabSz="456981" rtl="0" eaLnBrk="1" latinLnBrk="0" hangingPunct="1">
              <a:defRPr sz="1800" kern="1200">
                <a:solidFill>
                  <a:schemeClr val="tx1"/>
                </a:solidFill>
                <a:latin typeface="+mn-lt"/>
                <a:ea typeface="+mn-ea"/>
                <a:cs typeface="+mn-cs"/>
              </a:defRPr>
            </a:lvl2pPr>
            <a:lvl3pPr marL="913962" algn="l" defTabSz="456981" rtl="0" eaLnBrk="1" latinLnBrk="0" hangingPunct="1">
              <a:defRPr sz="1800" kern="1200">
                <a:solidFill>
                  <a:schemeClr val="tx1"/>
                </a:solidFill>
                <a:latin typeface="+mn-lt"/>
                <a:ea typeface="+mn-ea"/>
                <a:cs typeface="+mn-cs"/>
              </a:defRPr>
            </a:lvl3pPr>
            <a:lvl4pPr marL="1370943" algn="l" defTabSz="456981" rtl="0" eaLnBrk="1" latinLnBrk="0" hangingPunct="1">
              <a:defRPr sz="1800" kern="1200">
                <a:solidFill>
                  <a:schemeClr val="tx1"/>
                </a:solidFill>
                <a:latin typeface="+mn-lt"/>
                <a:ea typeface="+mn-ea"/>
                <a:cs typeface="+mn-cs"/>
              </a:defRPr>
            </a:lvl4pPr>
            <a:lvl5pPr marL="1827922" algn="l" defTabSz="456981" rtl="0" eaLnBrk="1" latinLnBrk="0" hangingPunct="1">
              <a:defRPr sz="1800" kern="1200">
                <a:solidFill>
                  <a:schemeClr val="tx1"/>
                </a:solidFill>
                <a:latin typeface="+mn-lt"/>
                <a:ea typeface="+mn-ea"/>
                <a:cs typeface="+mn-cs"/>
              </a:defRPr>
            </a:lvl5pPr>
            <a:lvl6pPr marL="2284902" algn="l" defTabSz="456981" rtl="0" eaLnBrk="1" latinLnBrk="0" hangingPunct="1">
              <a:defRPr sz="1800" kern="1200">
                <a:solidFill>
                  <a:schemeClr val="tx1"/>
                </a:solidFill>
                <a:latin typeface="+mn-lt"/>
                <a:ea typeface="+mn-ea"/>
                <a:cs typeface="+mn-cs"/>
              </a:defRPr>
            </a:lvl6pPr>
            <a:lvl7pPr marL="2741883" algn="l" defTabSz="456981" rtl="0" eaLnBrk="1" latinLnBrk="0" hangingPunct="1">
              <a:defRPr sz="1800" kern="1200">
                <a:solidFill>
                  <a:schemeClr val="tx1"/>
                </a:solidFill>
                <a:latin typeface="+mn-lt"/>
                <a:ea typeface="+mn-ea"/>
                <a:cs typeface="+mn-cs"/>
              </a:defRPr>
            </a:lvl7pPr>
            <a:lvl8pPr marL="3198864" algn="l" defTabSz="456981" rtl="0" eaLnBrk="1" latinLnBrk="0" hangingPunct="1">
              <a:defRPr sz="1800" kern="1200">
                <a:solidFill>
                  <a:schemeClr val="tx1"/>
                </a:solidFill>
                <a:latin typeface="+mn-lt"/>
                <a:ea typeface="+mn-ea"/>
                <a:cs typeface="+mn-cs"/>
              </a:defRPr>
            </a:lvl8pPr>
            <a:lvl9pPr marL="3655845" algn="l" defTabSz="456981" rtl="0" eaLnBrk="1" latinLnBrk="0" hangingPunct="1">
              <a:defRPr sz="1800" kern="1200">
                <a:solidFill>
                  <a:schemeClr val="tx1"/>
                </a:solidFill>
                <a:latin typeface="+mn-lt"/>
                <a:ea typeface="+mn-ea"/>
                <a:cs typeface="+mn-cs"/>
              </a:defRPr>
            </a:lvl9pPr>
          </a:lstStyle>
          <a:p>
            <a:fld id="{4E57AD28-D0A0-5245-849C-EA4BAD512B75}" type="slidenum">
              <a:rPr lang="en-US" smtClean="0"/>
              <a:pPr/>
              <a:t>11</a:t>
            </a:fld>
            <a:endParaRPr lang="en-US" dirty="0"/>
          </a:p>
        </p:txBody>
      </p:sp>
      <p:sp>
        <p:nvSpPr>
          <p:cNvPr id="18" name="Rectangle 17">
            <a:extLst>
              <a:ext uri="{FF2B5EF4-FFF2-40B4-BE49-F238E27FC236}">
                <a16:creationId xmlns:a16="http://schemas.microsoft.com/office/drawing/2014/main" xmlns="" id="{BBEC5A50-D226-4231-8B4C-13E396073985}"/>
              </a:ext>
            </a:extLst>
          </p:cNvPr>
          <p:cNvSpPr/>
          <p:nvPr/>
        </p:nvSpPr>
        <p:spPr>
          <a:xfrm>
            <a:off x="-193449" y="782932"/>
            <a:ext cx="4720999" cy="327009"/>
          </a:xfrm>
          <a:prstGeom prst="rect">
            <a:avLst/>
          </a:prstGeom>
          <a:ln>
            <a:noFill/>
          </a:ln>
        </p:spPr>
        <p:txBody>
          <a:bodyPr wrap="square" lIns="19047" tIns="9523" rIns="19047" bIns="9523">
            <a:spAutoFit/>
          </a:bodyPr>
          <a:lstStyle/>
          <a:p>
            <a:pPr algn="ctr"/>
            <a:r>
              <a:rPr lang="en-US" sz="2000" dirty="0">
                <a:latin typeface="Times"/>
                <a:cs typeface="Times"/>
              </a:rPr>
              <a:t>Multiple Views of Piezoelectric Actuator</a:t>
            </a:r>
            <a:endParaRPr lang="en-US" sz="2000" dirty="0"/>
          </a:p>
        </p:txBody>
      </p:sp>
      <p:grpSp>
        <p:nvGrpSpPr>
          <p:cNvPr id="2" name="Group 1"/>
          <p:cNvGrpSpPr/>
          <p:nvPr/>
        </p:nvGrpSpPr>
        <p:grpSpPr>
          <a:xfrm>
            <a:off x="1062480" y="1557398"/>
            <a:ext cx="7240301" cy="4981514"/>
            <a:chOff x="575461" y="1246958"/>
            <a:chExt cx="7240301" cy="4981514"/>
          </a:xfrm>
        </p:grpSpPr>
        <p:pic>
          <p:nvPicPr>
            <p:cNvPr id="30" name="Picture 29" descr="Piezo Back.JPG"/>
            <p:cNvPicPr>
              <a:picLocks noChangeAspect="1"/>
            </p:cNvPicPr>
            <p:nvPr/>
          </p:nvPicPr>
          <p:blipFill rotWithShape="1">
            <a:blip r:embed="rId3">
              <a:extLst>
                <a:ext uri="{BEBA8EAE-BF5A-486C-A8C5-ECC9F3942E4B}">
                  <a14:imgProps xmlns:a14="http://schemas.microsoft.com/office/drawing/2010/main">
                    <a14:imgLayer r:embed="rId4">
                      <a14:imgEffect>
                        <a14:backgroundRemoval t="18774" b="79310" l="25084" r="78261">
                          <a14:foregroundMark x1="48495" y1="19540" x2="48495" y2="19540"/>
                          <a14:foregroundMark x1="76589" y1="45977" x2="76589" y2="45977"/>
                          <a14:foregroundMark x1="55184" y1="77395" x2="55184" y2="77395"/>
                          <a14:foregroundMark x1="25418" y1="45977" x2="25418" y2="45977"/>
                          <a14:foregroundMark x1="78595" y1="42146" x2="78595" y2="56705"/>
                          <a14:foregroundMark x1="43144" y1="78544" x2="58528" y2="79310"/>
                        </a14:backgroundRemoval>
                      </a14:imgEffect>
                    </a14:imgLayer>
                  </a14:imgProps>
                </a:ext>
                <a:ext uri="{28A0092B-C50C-407E-A947-70E740481C1C}">
                  <a14:useLocalDpi xmlns:a14="http://schemas.microsoft.com/office/drawing/2010/main" val="0"/>
                </a:ext>
              </a:extLst>
            </a:blip>
            <a:srcRect l="19896" t="14710" r="18673" b="16873"/>
            <a:stretch/>
          </p:blipFill>
          <p:spPr>
            <a:xfrm>
              <a:off x="5928906" y="4003332"/>
              <a:ext cx="1886856" cy="1911994"/>
            </a:xfrm>
            <a:prstGeom prst="rect">
              <a:avLst/>
            </a:prstGeom>
            <a:ln>
              <a:noFill/>
            </a:ln>
          </p:spPr>
        </p:pic>
        <p:pic>
          <p:nvPicPr>
            <p:cNvPr id="31" name="Picture 30" descr="Piezo Front.JPG"/>
            <p:cNvPicPr>
              <a:picLocks noChangeAspect="1"/>
            </p:cNvPicPr>
            <p:nvPr/>
          </p:nvPicPr>
          <p:blipFill rotWithShape="1">
            <a:blip r:embed="rId5">
              <a:extLst>
                <a:ext uri="{BEBA8EAE-BF5A-486C-A8C5-ECC9F3942E4B}">
                  <a14:imgProps xmlns:a14="http://schemas.microsoft.com/office/drawing/2010/main">
                    <a14:imgLayer r:embed="rId6">
                      <a14:imgEffect>
                        <a14:backgroundRemoval t="16154" b="78077" l="26452" r="79677">
                          <a14:foregroundMark x1="60000" y1="16538" x2="48065" y2="16538"/>
                          <a14:foregroundMark x1="77742" y1="35000" x2="77097" y2="56154"/>
                          <a14:foregroundMark x1="60000" y1="75385" x2="47097" y2="74615"/>
                          <a14:foregroundMark x1="27742" y1="42692" x2="26452" y2="48462"/>
                          <a14:foregroundMark x1="51935" y1="78077" x2="51935" y2="78077"/>
                          <a14:foregroundMark x1="79355" y1="45769" x2="79355" y2="45769"/>
                          <a14:foregroundMark x1="79677" y1="51923" x2="79677" y2="51923"/>
                        </a14:backgroundRemoval>
                      </a14:imgEffect>
                    </a14:imgLayer>
                  </a14:imgProps>
                </a:ext>
                <a:ext uri="{28A0092B-C50C-407E-A947-70E740481C1C}">
                  <a14:useLocalDpi xmlns:a14="http://schemas.microsoft.com/office/drawing/2010/main" val="0"/>
                </a:ext>
              </a:extLst>
            </a:blip>
            <a:srcRect l="22103" t="11275" r="17187" b="18537"/>
            <a:stretch/>
          </p:blipFill>
          <p:spPr>
            <a:xfrm>
              <a:off x="575461" y="4116990"/>
              <a:ext cx="1875958" cy="1839959"/>
            </a:xfrm>
            <a:prstGeom prst="rect">
              <a:avLst/>
            </a:prstGeom>
            <a:ln>
              <a:noFill/>
            </a:ln>
          </p:spPr>
        </p:pic>
        <p:pic>
          <p:nvPicPr>
            <p:cNvPr id="32" name="Picture 31" descr="Piezo Isometric.JPG"/>
            <p:cNvPicPr>
              <a:picLocks noChangeAspect="1"/>
            </p:cNvPicPr>
            <p:nvPr/>
          </p:nvPicPr>
          <p:blipFill rotWithShape="1">
            <a:blip r:embed="rId7">
              <a:extLst>
                <a:ext uri="{BEBA8EAE-BF5A-486C-A8C5-ECC9F3942E4B}">
                  <a14:imgProps xmlns:a14="http://schemas.microsoft.com/office/drawing/2010/main">
                    <a14:imgLayer r:embed="rId8">
                      <a14:imgEffect>
                        <a14:backgroundRemoval t="15357" b="89643" l="23163" r="82851">
                          <a14:foregroundMark x1="51670" y1="83214" x2="42984" y2="86429"/>
                          <a14:foregroundMark x1="42984" y1="86429" x2="32962" y2="85000"/>
                          <a14:foregroundMark x1="32962" y1="85000" x2="27617" y2="72857"/>
                          <a14:foregroundMark x1="27617" y1="72857" x2="26949" y2="46071"/>
                          <a14:foregroundMark x1="26949" y1="46071" x2="27394" y2="44643"/>
                          <a14:foregroundMark x1="66370" y1="17143" x2="75501" y2="23214"/>
                          <a14:foregroundMark x1="75501" y1="23214" x2="80846" y2="50714"/>
                          <a14:foregroundMark x1="80846" y1="50714" x2="78174" y2="65714"/>
                          <a14:foregroundMark x1="78174" y1="65714" x2="77506" y2="66429"/>
                          <a14:foregroundMark x1="24722" y1="50357" x2="24053" y2="64643"/>
                          <a14:foregroundMark x1="24053" y1="64643" x2="24944" y2="70000"/>
                          <a14:foregroundMark x1="23385" y1="56071" x2="23385" y2="56071"/>
                          <a14:foregroundMark x1="23608" y1="54286" x2="24276" y2="61071"/>
                          <a14:foregroundMark x1="38530" y1="88214" x2="43875" y2="89643"/>
                          <a14:foregroundMark x1="83296" y1="52143" x2="83296" y2="52143"/>
                          <a14:foregroundMark x1="82851" y1="58214" x2="82851" y2="58214"/>
                          <a14:foregroundMark x1="67706" y1="16429" x2="73051" y2="20000"/>
                          <a14:foregroundMark x1="67038" y1="15357" x2="69265" y2="17143"/>
                        </a14:backgroundRemoval>
                      </a14:imgEffect>
                    </a14:imgLayer>
                  </a14:imgProps>
                </a:ext>
                <a:ext uri="{28A0092B-C50C-407E-A947-70E740481C1C}">
                  <a14:useLocalDpi xmlns:a14="http://schemas.microsoft.com/office/drawing/2010/main" val="0"/>
                </a:ext>
              </a:extLst>
            </a:blip>
            <a:srcRect l="22149" t="11539" r="15216" b="7692"/>
            <a:stretch/>
          </p:blipFill>
          <p:spPr>
            <a:xfrm>
              <a:off x="2995654" y="1246958"/>
              <a:ext cx="2503682" cy="2216976"/>
            </a:xfrm>
            <a:prstGeom prst="rect">
              <a:avLst/>
            </a:prstGeom>
            <a:ln>
              <a:noFill/>
            </a:ln>
          </p:spPr>
        </p:pic>
        <p:pic>
          <p:nvPicPr>
            <p:cNvPr id="33" name="Picture 32" descr="Piezo Side.JPG"/>
            <p:cNvPicPr>
              <a:picLocks noChangeAspect="1"/>
            </p:cNvPicPr>
            <p:nvPr/>
          </p:nvPicPr>
          <p:blipFill rotWithShape="1">
            <a:blip r:embed="rId9">
              <a:extLst>
                <a:ext uri="{BEBA8EAE-BF5A-486C-A8C5-ECC9F3942E4B}">
                  <a14:imgProps xmlns:a14="http://schemas.microsoft.com/office/drawing/2010/main">
                    <a14:imgLayer r:embed="rId10">
                      <a14:imgEffect>
                        <a14:backgroundRemoval t="20861" b="77815" l="20876" r="81186">
                          <a14:foregroundMark x1="22680" y1="26821" x2="22165" y2="60596"/>
                          <a14:foregroundMark x1="22165" y1="60596" x2="30155" y2="74503"/>
                          <a14:foregroundMark x1="30155" y1="74503" x2="61340" y2="71854"/>
                          <a14:foregroundMark x1="61340" y1="71854" x2="73969" y2="61921"/>
                          <a14:foregroundMark x1="73969" y1="61921" x2="73711" y2="43709"/>
                          <a14:foregroundMark x1="73711" y1="43709" x2="68814" y2="38079"/>
                          <a14:foregroundMark x1="70876" y1="32119" x2="78093" y2="51325"/>
                          <a14:foregroundMark x1="78093" y1="51325" x2="76031" y2="67550"/>
                          <a14:foregroundMark x1="76031" y1="67550" x2="69845" y2="69536"/>
                          <a14:foregroundMark x1="79124" y1="70861" x2="79124" y2="70861"/>
                          <a14:foregroundMark x1="76289" y1="76490" x2="76289" y2="76490"/>
                          <a14:foregroundMark x1="77577" y1="33444" x2="77577" y2="33444"/>
                          <a14:foregroundMark x1="79639" y1="29139" x2="79639" y2="29139"/>
                          <a14:foregroundMark x1="69588" y1="24834" x2="78351" y2="39404"/>
                          <a14:foregroundMark x1="78351" y1="39404" x2="78351" y2="40397"/>
                          <a14:foregroundMark x1="21649" y1="51987" x2="21649" y2="51987"/>
                          <a14:foregroundMark x1="74485" y1="24834" x2="74485" y2="24834"/>
                          <a14:foregroundMark x1="80412" y1="27152" x2="80412" y2="27152"/>
                          <a14:foregroundMark x1="80670" y1="65563" x2="80670" y2="65563"/>
                          <a14:foregroundMark x1="80670" y1="63907" x2="80670" y2="63907"/>
                          <a14:foregroundMark x1="81186" y1="66556" x2="81186" y2="66556"/>
                          <a14:foregroundMark x1="79639" y1="73510" x2="81186" y2="52980"/>
                          <a14:foregroundMark x1="71649" y1="77815" x2="21649" y2="76821"/>
                          <a14:foregroundMark x1="20876" y1="76821" x2="40722" y2="76821"/>
                        </a14:backgroundRemoval>
                      </a14:imgEffect>
                    </a14:imgLayer>
                  </a14:imgProps>
                </a:ext>
                <a:ext uri="{28A0092B-C50C-407E-A947-70E740481C1C}">
                  <a14:useLocalDpi xmlns:a14="http://schemas.microsoft.com/office/drawing/2010/main" val="0"/>
                </a:ext>
              </a:extLst>
            </a:blip>
            <a:srcRect l="17993" t="16032" r="15773" b="20091"/>
            <a:stretch/>
          </p:blipFill>
          <p:spPr>
            <a:xfrm rot="16200000">
              <a:off x="404500" y="1458443"/>
              <a:ext cx="2250759" cy="1860440"/>
            </a:xfrm>
            <a:prstGeom prst="rect">
              <a:avLst/>
            </a:prstGeom>
            <a:ln>
              <a:noFill/>
            </a:ln>
          </p:spPr>
        </p:pic>
        <p:sp>
          <p:nvSpPr>
            <p:cNvPr id="34" name="Rectangle 33"/>
            <p:cNvSpPr/>
            <p:nvPr/>
          </p:nvSpPr>
          <p:spPr>
            <a:xfrm>
              <a:off x="978978" y="5920695"/>
              <a:ext cx="1101801" cy="307777"/>
            </a:xfrm>
            <a:prstGeom prst="rect">
              <a:avLst/>
            </a:prstGeom>
            <a:ln>
              <a:noFill/>
            </a:ln>
          </p:spPr>
          <p:txBody>
            <a:bodyPr wrap="square">
              <a:spAutoFit/>
            </a:bodyPr>
            <a:lstStyle/>
            <a:p>
              <a:pPr algn="ctr"/>
              <a:r>
                <a:rPr lang="en-US" sz="1400" i="1" dirty="0">
                  <a:latin typeface="Times"/>
                  <a:cs typeface="Times"/>
                </a:rPr>
                <a:t>Front View</a:t>
              </a:r>
              <a:endParaRPr lang="en-US" sz="1400" i="1" dirty="0"/>
            </a:p>
          </p:txBody>
        </p:sp>
        <p:sp>
          <p:nvSpPr>
            <p:cNvPr id="35" name="Rectangle 34"/>
            <p:cNvSpPr/>
            <p:nvPr/>
          </p:nvSpPr>
          <p:spPr>
            <a:xfrm>
              <a:off x="963740" y="3485954"/>
              <a:ext cx="1101801" cy="307777"/>
            </a:xfrm>
            <a:prstGeom prst="rect">
              <a:avLst/>
            </a:prstGeom>
            <a:ln>
              <a:noFill/>
            </a:ln>
          </p:spPr>
          <p:txBody>
            <a:bodyPr wrap="square">
              <a:spAutoFit/>
            </a:bodyPr>
            <a:lstStyle/>
            <a:p>
              <a:pPr algn="ctr"/>
              <a:r>
                <a:rPr lang="en-US" sz="1400" i="1" dirty="0">
                  <a:latin typeface="Times"/>
                  <a:cs typeface="Times"/>
                </a:rPr>
                <a:t>Top View</a:t>
              </a:r>
              <a:endParaRPr lang="en-US" sz="1400" i="1" dirty="0"/>
            </a:p>
          </p:txBody>
        </p:sp>
        <p:sp>
          <p:nvSpPr>
            <p:cNvPr id="36" name="Rectangle 35"/>
            <p:cNvSpPr/>
            <p:nvPr/>
          </p:nvSpPr>
          <p:spPr>
            <a:xfrm>
              <a:off x="6446740" y="5915326"/>
              <a:ext cx="1101801" cy="307777"/>
            </a:xfrm>
            <a:prstGeom prst="rect">
              <a:avLst/>
            </a:prstGeom>
            <a:ln>
              <a:noFill/>
            </a:ln>
          </p:spPr>
          <p:txBody>
            <a:bodyPr wrap="square">
              <a:spAutoFit/>
            </a:bodyPr>
            <a:lstStyle/>
            <a:p>
              <a:pPr algn="ctr"/>
              <a:r>
                <a:rPr lang="en-US" sz="1400" i="1" dirty="0">
                  <a:latin typeface="Times"/>
                  <a:cs typeface="Times"/>
                </a:rPr>
                <a:t>Back View</a:t>
              </a:r>
              <a:endParaRPr lang="en-US" sz="1400" i="1" dirty="0"/>
            </a:p>
          </p:txBody>
        </p:sp>
        <p:pic>
          <p:nvPicPr>
            <p:cNvPr id="37" name="Picture 36" descr="Piezo Top.JPG"/>
            <p:cNvPicPr>
              <a:picLocks noChangeAspect="1"/>
            </p:cNvPicPr>
            <p:nvPr/>
          </p:nvPicPr>
          <p:blipFill rotWithShape="1">
            <a:blip r:embed="rId11">
              <a:extLst>
                <a:ext uri="{BEBA8EAE-BF5A-486C-A8C5-ECC9F3942E4B}">
                  <a14:imgProps xmlns:a14="http://schemas.microsoft.com/office/drawing/2010/main">
                    <a14:imgLayer r:embed="rId12">
                      <a14:imgEffect>
                        <a14:backgroundRemoval t="14311" b="81501" l="19200" r="78400">
                          <a14:foregroundMark x1="60000" y1="14311" x2="46200" y2="14311"/>
                          <a14:foregroundMark x1="66000" y1="71030" x2="48400" y2="78185"/>
                          <a14:foregroundMark x1="48400" y1="78185" x2="47400" y2="78185"/>
                          <a14:foregroundMark x1="74200" y1="67190" x2="61400" y2="79930"/>
                          <a14:foregroundMark x1="61400" y1="79930" x2="25600" y2="79581"/>
                          <a14:foregroundMark x1="22800" y1="83421" x2="64000" y2="80454"/>
                          <a14:foregroundMark x1="64000" y1="80454" x2="72000" y2="81501"/>
                        </a14:backgroundRemoval>
                      </a14:imgEffect>
                    </a14:imgLayer>
                  </a14:imgProps>
                </a:ext>
                <a:ext uri="{28A0092B-C50C-407E-A947-70E740481C1C}">
                  <a14:useLocalDpi xmlns:a14="http://schemas.microsoft.com/office/drawing/2010/main" val="0"/>
                </a:ext>
              </a:extLst>
            </a:blip>
            <a:srcRect l="12183" t="9225" r="14204" b="12198"/>
            <a:stretch/>
          </p:blipFill>
          <p:spPr>
            <a:xfrm rot="16200000">
              <a:off x="3361213" y="3924841"/>
              <a:ext cx="1839959" cy="2250759"/>
            </a:xfrm>
            <a:prstGeom prst="rect">
              <a:avLst/>
            </a:prstGeom>
            <a:ln>
              <a:noFill/>
            </a:ln>
          </p:spPr>
        </p:pic>
        <p:sp>
          <p:nvSpPr>
            <p:cNvPr id="16" name="Rectangle 15">
              <a:extLst>
                <a:ext uri="{FF2B5EF4-FFF2-40B4-BE49-F238E27FC236}">
                  <a16:creationId xmlns:a16="http://schemas.microsoft.com/office/drawing/2014/main" xmlns="" id="{CD2A3CDF-0156-43EF-AC40-9E500BA7B1D1}"/>
                </a:ext>
              </a:extLst>
            </p:cNvPr>
            <p:cNvSpPr/>
            <p:nvPr/>
          </p:nvSpPr>
          <p:spPr>
            <a:xfrm>
              <a:off x="3671848" y="5915326"/>
              <a:ext cx="1101801" cy="307777"/>
            </a:xfrm>
            <a:prstGeom prst="rect">
              <a:avLst/>
            </a:prstGeom>
            <a:ln>
              <a:noFill/>
            </a:ln>
          </p:spPr>
          <p:txBody>
            <a:bodyPr wrap="square">
              <a:spAutoFit/>
            </a:bodyPr>
            <a:lstStyle/>
            <a:p>
              <a:pPr algn="ctr"/>
              <a:r>
                <a:rPr lang="en-US" sz="1400" i="1" dirty="0">
                  <a:latin typeface="Times"/>
                  <a:cs typeface="Times"/>
                </a:rPr>
                <a:t>Right View</a:t>
              </a:r>
              <a:endParaRPr lang="en-US" sz="1400" i="1" dirty="0"/>
            </a:p>
          </p:txBody>
        </p:sp>
        <p:sp>
          <p:nvSpPr>
            <p:cNvPr id="19" name="Rectangle 18">
              <a:extLst>
                <a:ext uri="{FF2B5EF4-FFF2-40B4-BE49-F238E27FC236}">
                  <a16:creationId xmlns:a16="http://schemas.microsoft.com/office/drawing/2014/main" xmlns="" id="{CAC21CBC-440D-41FB-AC16-201D72CE9A7C}"/>
                </a:ext>
              </a:extLst>
            </p:cNvPr>
            <p:cNvSpPr/>
            <p:nvPr/>
          </p:nvSpPr>
          <p:spPr>
            <a:xfrm>
              <a:off x="3456031" y="3482555"/>
              <a:ext cx="1517792" cy="307777"/>
            </a:xfrm>
            <a:prstGeom prst="rect">
              <a:avLst/>
            </a:prstGeom>
            <a:ln>
              <a:noFill/>
            </a:ln>
          </p:spPr>
          <p:txBody>
            <a:bodyPr wrap="square">
              <a:spAutoFit/>
            </a:bodyPr>
            <a:lstStyle/>
            <a:p>
              <a:pPr algn="ctr"/>
              <a:r>
                <a:rPr lang="en-US" sz="1400" i="1" dirty="0">
                  <a:latin typeface="Times"/>
                  <a:cs typeface="Times"/>
                </a:rPr>
                <a:t>Auxiliary  View</a:t>
              </a:r>
              <a:endParaRPr lang="en-US" sz="1400" i="1" dirty="0"/>
            </a:p>
          </p:txBody>
        </p:sp>
      </p:grpSp>
    </p:spTree>
    <p:extLst>
      <p:ext uri="{BB962C8B-B14F-4D97-AF65-F5344CB8AC3E}">
        <p14:creationId xmlns:p14="http://schemas.microsoft.com/office/powerpoint/2010/main" val="1597367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97475B3-9DC1-4EF8-BDD6-89D25E6A489A}"/>
              </a:ext>
            </a:extLst>
          </p:cNvPr>
          <p:cNvSpPr txBox="1"/>
          <p:nvPr/>
        </p:nvSpPr>
        <p:spPr>
          <a:xfrm>
            <a:off x="41777" y="341236"/>
            <a:ext cx="8436429" cy="403957"/>
          </a:xfrm>
          <a:prstGeom prst="rect">
            <a:avLst/>
          </a:prstGeom>
          <a:noFill/>
        </p:spPr>
        <p:txBody>
          <a:bodyPr wrap="square" lIns="19047" tIns="9523" rIns="19047" bIns="9523" rtlCol="0">
            <a:spAutoFit/>
          </a:bodyPr>
          <a:lstStyle/>
          <a:p>
            <a:r>
              <a:rPr lang="en-US" sz="2500" b="1" dirty="0">
                <a:latin typeface="Times"/>
                <a:cs typeface="Times"/>
              </a:rPr>
              <a:t>[1] Tip-Tilt Apodizer Mount- SolidWorks Parts</a:t>
            </a:r>
          </a:p>
        </p:txBody>
      </p:sp>
      <p:cxnSp>
        <p:nvCxnSpPr>
          <p:cNvPr id="28" name="Straight Connector 27">
            <a:extLst>
              <a:ext uri="{FF2B5EF4-FFF2-40B4-BE49-F238E27FC236}">
                <a16:creationId xmlns:a16="http://schemas.microsoft.com/office/drawing/2014/main" xmlns="" id="{02D03789-5EF9-4B68-B7C8-28DF5B86282C}"/>
              </a:ext>
            </a:extLst>
          </p:cNvPr>
          <p:cNvCxnSpPr>
            <a:cxnSpLocks/>
          </p:cNvCxnSpPr>
          <p:nvPr/>
        </p:nvCxnSpPr>
        <p:spPr>
          <a:xfrm flipH="1">
            <a:off x="31750" y="731378"/>
            <a:ext cx="9144000" cy="0"/>
          </a:xfrm>
          <a:prstGeom prst="line">
            <a:avLst/>
          </a:prstGeom>
          <a:ln w="28575" cmpd="sng">
            <a:solidFill>
              <a:srgbClr val="000000"/>
            </a:solidFill>
          </a:ln>
        </p:spPr>
        <p:style>
          <a:lnRef idx="3">
            <a:schemeClr val="accent3"/>
          </a:lnRef>
          <a:fillRef idx="0">
            <a:schemeClr val="accent3"/>
          </a:fillRef>
          <a:effectRef idx="2">
            <a:schemeClr val="accent3"/>
          </a:effectRef>
          <a:fontRef idx="minor">
            <a:schemeClr val="tx1"/>
          </a:fontRef>
        </p:style>
      </p:cxnSp>
      <p:sp>
        <p:nvSpPr>
          <p:cNvPr id="3" name="Slide Number Placeholder 2"/>
          <p:cNvSpPr>
            <a:spLocks noGrp="1"/>
          </p:cNvSpPr>
          <p:nvPr>
            <p:ph type="sldNum" sz="quarter" idx="12"/>
          </p:nvPr>
        </p:nvSpPr>
        <p:spPr/>
        <p:txBody>
          <a:bodyPr/>
          <a:lstStyle/>
          <a:p>
            <a:fld id="{4E57AD28-D0A0-5245-849C-EA4BAD512B75}" type="slidenum">
              <a:rPr lang="en-US" smtClean="0"/>
              <a:t>12</a:t>
            </a:fld>
            <a:endParaRPr lang="en-US" dirty="0"/>
          </a:p>
        </p:txBody>
      </p:sp>
      <p:pic>
        <p:nvPicPr>
          <p:cNvPr id="24" name="Picture 23" descr="Steel Base Front.JPG"/>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178601" y="4402963"/>
            <a:ext cx="2718761" cy="1369493"/>
          </a:xfrm>
          <a:prstGeom prst="rect">
            <a:avLst/>
          </a:prstGeom>
        </p:spPr>
      </p:pic>
      <p:pic>
        <p:nvPicPr>
          <p:cNvPr id="26" name="Picture 25" descr="Steel Base Left.JPG"/>
          <p:cNvPicPr>
            <a:picLocks noChangeAspect="1"/>
          </p:cNvPicPr>
          <p:nvPr/>
        </p:nvPicPr>
        <p:blipFill>
          <a:blip r:embed="rId4">
            <a:extLst>
              <a:ext uri="{BEBA8EAE-BF5A-486C-A8C5-ECC9F3942E4B}">
                <a14:imgProps xmlns:a14="http://schemas.microsoft.com/office/drawing/2010/main">
                  <a14:imgLayer r:embed="rId5">
                    <a14:imgEffect>
                      <a14:backgroundRemoval t="10000" b="90000" l="9914" r="92565">
                        <a14:foregroundMark x1="25323" y1="50732" x2="25323" y2="50732"/>
                        <a14:foregroundMark x1="92565" y1="47805" x2="92565" y2="47805"/>
                      </a14:backgroundRemoval>
                    </a14:imgEffect>
                  </a14:imgLayer>
                </a14:imgProps>
              </a:ext>
              <a:ext uri="{28A0092B-C50C-407E-A947-70E740481C1C}">
                <a14:useLocalDpi xmlns:a14="http://schemas.microsoft.com/office/drawing/2010/main" val="0"/>
              </a:ext>
            </a:extLst>
          </a:blip>
          <a:stretch>
            <a:fillRect/>
          </a:stretch>
        </p:blipFill>
        <p:spPr>
          <a:xfrm>
            <a:off x="119022" y="4422337"/>
            <a:ext cx="2818427" cy="1245210"/>
          </a:xfrm>
          <a:prstGeom prst="rect">
            <a:avLst/>
          </a:prstGeom>
        </p:spPr>
      </p:pic>
      <p:pic>
        <p:nvPicPr>
          <p:cNvPr id="29" name="Picture 28" descr="Steel Base Right.JPG"/>
          <p:cNvPicPr>
            <a:picLocks noChangeAspect="1"/>
          </p:cNvPicPr>
          <p:nvPr/>
        </p:nvPicPr>
        <p:blipFill>
          <a:blip r:embed="rId6">
            <a:extLst>
              <a:ext uri="{BEBA8EAE-BF5A-486C-A8C5-ECC9F3942E4B}">
                <a14:imgProps xmlns:a14="http://schemas.microsoft.com/office/drawing/2010/main">
                  <a14:imgLayer r:embed="rId7">
                    <a14:imgEffect>
                      <a14:backgroundRemoval t="9799" b="89950" l="8681" r="93287">
                        <a14:foregroundMark x1="8796" y1="74623" x2="9375" y2="41960"/>
                        <a14:foregroundMark x1="93287" y1="75879" x2="92708" y2="53518"/>
                      </a14:backgroundRemoval>
                    </a14:imgEffect>
                  </a14:imgLayer>
                </a14:imgProps>
              </a:ext>
              <a:ext uri="{28A0092B-C50C-407E-A947-70E740481C1C}">
                <a14:useLocalDpi xmlns:a14="http://schemas.microsoft.com/office/drawing/2010/main" val="0"/>
              </a:ext>
            </a:extLst>
          </a:blip>
          <a:stretch>
            <a:fillRect/>
          </a:stretch>
        </p:blipFill>
        <p:spPr>
          <a:xfrm>
            <a:off x="6191067" y="4463218"/>
            <a:ext cx="2525675" cy="1163448"/>
          </a:xfrm>
          <a:prstGeom prst="rect">
            <a:avLst/>
          </a:prstGeom>
        </p:spPr>
      </p:pic>
      <p:pic>
        <p:nvPicPr>
          <p:cNvPr id="30" name="Picture 29" descr="Steel Base Top.JPG"/>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10800000">
            <a:off x="3036035" y="1328154"/>
            <a:ext cx="2707879" cy="2664202"/>
          </a:xfrm>
          <a:prstGeom prst="rect">
            <a:avLst/>
          </a:prstGeom>
        </p:spPr>
      </p:pic>
      <p:sp>
        <p:nvSpPr>
          <p:cNvPr id="21" name="Rectangle 20">
            <a:extLst>
              <a:ext uri="{FF2B5EF4-FFF2-40B4-BE49-F238E27FC236}">
                <a16:creationId xmlns:a16="http://schemas.microsoft.com/office/drawing/2014/main" xmlns="" id="{F50900B1-EE29-46A9-B4D0-4B4649259B68}"/>
              </a:ext>
            </a:extLst>
          </p:cNvPr>
          <p:cNvSpPr/>
          <p:nvPr/>
        </p:nvSpPr>
        <p:spPr>
          <a:xfrm>
            <a:off x="3845267" y="3845503"/>
            <a:ext cx="1252908" cy="307777"/>
          </a:xfrm>
          <a:prstGeom prst="rect">
            <a:avLst/>
          </a:prstGeom>
          <a:ln>
            <a:noFill/>
          </a:ln>
        </p:spPr>
        <p:txBody>
          <a:bodyPr wrap="square">
            <a:spAutoFit/>
          </a:bodyPr>
          <a:lstStyle/>
          <a:p>
            <a:pPr algn="ctr"/>
            <a:r>
              <a:rPr lang="en-US" sz="1400" i="1" dirty="0">
                <a:latin typeface="Times"/>
                <a:cs typeface="Times"/>
              </a:rPr>
              <a:t>Top View</a:t>
            </a:r>
            <a:endParaRPr lang="en-US" sz="1400" i="1" dirty="0"/>
          </a:p>
        </p:txBody>
      </p:sp>
      <p:sp>
        <p:nvSpPr>
          <p:cNvPr id="22" name="Rectangle 21">
            <a:extLst>
              <a:ext uri="{FF2B5EF4-FFF2-40B4-BE49-F238E27FC236}">
                <a16:creationId xmlns:a16="http://schemas.microsoft.com/office/drawing/2014/main" xmlns="" id="{00CA5EEC-4F29-4110-B69F-6DE008372580}"/>
              </a:ext>
            </a:extLst>
          </p:cNvPr>
          <p:cNvSpPr/>
          <p:nvPr/>
        </p:nvSpPr>
        <p:spPr>
          <a:xfrm>
            <a:off x="901781" y="5464678"/>
            <a:ext cx="1252908" cy="307777"/>
          </a:xfrm>
          <a:prstGeom prst="rect">
            <a:avLst/>
          </a:prstGeom>
          <a:ln>
            <a:noFill/>
          </a:ln>
        </p:spPr>
        <p:txBody>
          <a:bodyPr wrap="square">
            <a:spAutoFit/>
          </a:bodyPr>
          <a:lstStyle/>
          <a:p>
            <a:pPr algn="ctr"/>
            <a:r>
              <a:rPr lang="en-US" sz="1400" i="1" dirty="0">
                <a:latin typeface="Times"/>
                <a:cs typeface="Times"/>
              </a:rPr>
              <a:t>Left View</a:t>
            </a:r>
            <a:endParaRPr lang="en-US" sz="1400" i="1" dirty="0"/>
          </a:p>
        </p:txBody>
      </p:sp>
      <p:sp>
        <p:nvSpPr>
          <p:cNvPr id="25" name="Rectangle 24">
            <a:extLst>
              <a:ext uri="{FF2B5EF4-FFF2-40B4-BE49-F238E27FC236}">
                <a16:creationId xmlns:a16="http://schemas.microsoft.com/office/drawing/2014/main" xmlns="" id="{2AB6CBF5-BC28-4118-A707-50C6E88233AB}"/>
              </a:ext>
            </a:extLst>
          </p:cNvPr>
          <p:cNvSpPr/>
          <p:nvPr/>
        </p:nvSpPr>
        <p:spPr>
          <a:xfrm>
            <a:off x="3938032" y="5464679"/>
            <a:ext cx="1252908" cy="307777"/>
          </a:xfrm>
          <a:prstGeom prst="rect">
            <a:avLst/>
          </a:prstGeom>
          <a:ln>
            <a:noFill/>
          </a:ln>
        </p:spPr>
        <p:txBody>
          <a:bodyPr wrap="square">
            <a:spAutoFit/>
          </a:bodyPr>
          <a:lstStyle/>
          <a:p>
            <a:pPr algn="ctr"/>
            <a:r>
              <a:rPr lang="en-US" sz="1400" i="1" dirty="0">
                <a:latin typeface="Times"/>
                <a:cs typeface="Times"/>
              </a:rPr>
              <a:t>Front View</a:t>
            </a:r>
            <a:endParaRPr lang="en-US" sz="1400" i="1" dirty="0"/>
          </a:p>
        </p:txBody>
      </p:sp>
      <p:sp>
        <p:nvSpPr>
          <p:cNvPr id="27" name="Rectangle 26">
            <a:extLst>
              <a:ext uri="{FF2B5EF4-FFF2-40B4-BE49-F238E27FC236}">
                <a16:creationId xmlns:a16="http://schemas.microsoft.com/office/drawing/2014/main" xmlns="" id="{D7843795-E9EC-4DE1-8B82-F019689C9620}"/>
              </a:ext>
            </a:extLst>
          </p:cNvPr>
          <p:cNvSpPr/>
          <p:nvPr/>
        </p:nvSpPr>
        <p:spPr>
          <a:xfrm>
            <a:off x="6787741" y="5464679"/>
            <a:ext cx="1491349" cy="307777"/>
          </a:xfrm>
          <a:prstGeom prst="rect">
            <a:avLst/>
          </a:prstGeom>
          <a:ln>
            <a:noFill/>
          </a:ln>
        </p:spPr>
        <p:txBody>
          <a:bodyPr wrap="square">
            <a:spAutoFit/>
          </a:bodyPr>
          <a:lstStyle/>
          <a:p>
            <a:pPr algn="ctr"/>
            <a:r>
              <a:rPr lang="en-US" sz="1400" i="1" dirty="0">
                <a:latin typeface="Times"/>
                <a:cs typeface="Times"/>
              </a:rPr>
              <a:t>Right View</a:t>
            </a:r>
            <a:endParaRPr lang="en-US" sz="1400" i="1" dirty="0"/>
          </a:p>
        </p:txBody>
      </p:sp>
      <p:sp>
        <p:nvSpPr>
          <p:cNvPr id="33" name="Rectangle 32">
            <a:extLst>
              <a:ext uri="{FF2B5EF4-FFF2-40B4-BE49-F238E27FC236}">
                <a16:creationId xmlns:a16="http://schemas.microsoft.com/office/drawing/2014/main" xmlns="" id="{00BD4FD4-AC0B-4504-809E-C331D7EB9F4D}"/>
              </a:ext>
            </a:extLst>
          </p:cNvPr>
          <p:cNvSpPr/>
          <p:nvPr/>
        </p:nvSpPr>
        <p:spPr>
          <a:xfrm>
            <a:off x="-270919" y="817738"/>
            <a:ext cx="3775258" cy="327009"/>
          </a:xfrm>
          <a:prstGeom prst="rect">
            <a:avLst/>
          </a:prstGeom>
          <a:ln>
            <a:noFill/>
          </a:ln>
        </p:spPr>
        <p:txBody>
          <a:bodyPr wrap="square" lIns="19047" tIns="9523" rIns="19047" bIns="9523">
            <a:spAutoFit/>
          </a:bodyPr>
          <a:lstStyle/>
          <a:p>
            <a:pPr algn="ctr"/>
            <a:r>
              <a:rPr lang="en-US" sz="2000" dirty="0">
                <a:latin typeface="Times"/>
                <a:cs typeface="Times"/>
              </a:rPr>
              <a:t>Multiple Views of Steel Base</a:t>
            </a:r>
            <a:endParaRPr lang="en-US" sz="2000" dirty="0"/>
          </a:p>
        </p:txBody>
      </p:sp>
      <p:sp>
        <p:nvSpPr>
          <p:cNvPr id="16" name="Rectangle 15">
            <a:extLst>
              <a:ext uri="{FF2B5EF4-FFF2-40B4-BE49-F238E27FC236}">
                <a16:creationId xmlns:a16="http://schemas.microsoft.com/office/drawing/2014/main" xmlns="" id="{CAC21CBC-440D-41FB-AC16-201D72CE9A7C}"/>
              </a:ext>
            </a:extLst>
          </p:cNvPr>
          <p:cNvSpPr/>
          <p:nvPr/>
        </p:nvSpPr>
        <p:spPr>
          <a:xfrm>
            <a:off x="6602213" y="3754251"/>
            <a:ext cx="1517792" cy="307777"/>
          </a:xfrm>
          <a:prstGeom prst="rect">
            <a:avLst/>
          </a:prstGeom>
          <a:ln>
            <a:noFill/>
          </a:ln>
        </p:spPr>
        <p:txBody>
          <a:bodyPr wrap="square">
            <a:spAutoFit/>
          </a:bodyPr>
          <a:lstStyle/>
          <a:p>
            <a:pPr algn="ctr"/>
            <a:r>
              <a:rPr lang="en-US" sz="1400" i="1" dirty="0">
                <a:latin typeface="Times"/>
                <a:cs typeface="Times"/>
              </a:rPr>
              <a:t>Auxiliary  View</a:t>
            </a:r>
            <a:endParaRPr lang="en-US" sz="1400" i="1" dirty="0"/>
          </a:p>
        </p:txBody>
      </p:sp>
      <p:pic>
        <p:nvPicPr>
          <p:cNvPr id="5" name="Picture 4" descr="Steel Base.JPG"/>
          <p:cNvPicPr>
            <a:picLocks noChangeAspect="1"/>
          </p:cNvPicPr>
          <p:nvPr/>
        </p:nvPicPr>
        <p:blipFill>
          <a:blip r:embed="rId10">
            <a:extLst>
              <a:ext uri="{BEBA8EAE-BF5A-486C-A8C5-ECC9F3942E4B}">
                <a14:imgProps xmlns:a14="http://schemas.microsoft.com/office/drawing/2010/main">
                  <a14:imgLayer r:embed="rId11">
                    <a14:imgEffect>
                      <a14:backgroundRemoval t="10000" b="90000" l="9954" r="97703"/>
                    </a14:imgEffect>
                  </a14:imgLayer>
                </a14:imgProps>
              </a:ext>
              <a:ext uri="{28A0092B-C50C-407E-A947-70E740481C1C}">
                <a14:useLocalDpi xmlns:a14="http://schemas.microsoft.com/office/drawing/2010/main" val="0"/>
              </a:ext>
            </a:extLst>
          </a:blip>
          <a:stretch>
            <a:fillRect/>
          </a:stretch>
        </p:blipFill>
        <p:spPr>
          <a:xfrm>
            <a:off x="5564657" y="1594205"/>
            <a:ext cx="3286216" cy="2264620"/>
          </a:xfrm>
          <a:prstGeom prst="rect">
            <a:avLst/>
          </a:prstGeom>
        </p:spPr>
      </p:pic>
    </p:spTree>
    <p:extLst>
      <p:ext uri="{BB962C8B-B14F-4D97-AF65-F5344CB8AC3E}">
        <p14:creationId xmlns:p14="http://schemas.microsoft.com/office/powerpoint/2010/main" val="186721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397475B3-9DC1-4EF8-BDD6-89D25E6A489A}"/>
              </a:ext>
            </a:extLst>
          </p:cNvPr>
          <p:cNvSpPr txBox="1"/>
          <p:nvPr/>
        </p:nvSpPr>
        <p:spPr>
          <a:xfrm>
            <a:off x="97480" y="313386"/>
            <a:ext cx="8436429" cy="403957"/>
          </a:xfrm>
          <a:prstGeom prst="rect">
            <a:avLst/>
          </a:prstGeom>
          <a:noFill/>
        </p:spPr>
        <p:txBody>
          <a:bodyPr wrap="square" lIns="19047" tIns="9523" rIns="19047" bIns="9523" rtlCol="0">
            <a:spAutoFit/>
          </a:bodyPr>
          <a:lstStyle/>
          <a:p>
            <a:r>
              <a:rPr lang="en-US" sz="2500" b="1" dirty="0">
                <a:latin typeface="Times"/>
                <a:cs typeface="Times"/>
              </a:rPr>
              <a:t>[1] Tip-Tilt Apodizer Mount</a:t>
            </a:r>
          </a:p>
        </p:txBody>
      </p:sp>
      <p:sp>
        <p:nvSpPr>
          <p:cNvPr id="32" name="Rectangle 31">
            <a:extLst>
              <a:ext uri="{FF2B5EF4-FFF2-40B4-BE49-F238E27FC236}">
                <a16:creationId xmlns:a16="http://schemas.microsoft.com/office/drawing/2014/main" xmlns="" id="{6B203DAA-9907-4E7C-8342-969D29A756DA}"/>
              </a:ext>
            </a:extLst>
          </p:cNvPr>
          <p:cNvSpPr/>
          <p:nvPr/>
        </p:nvSpPr>
        <p:spPr>
          <a:xfrm>
            <a:off x="106184" y="741723"/>
            <a:ext cx="9037816" cy="464230"/>
          </a:xfrm>
          <a:prstGeom prst="rect">
            <a:avLst/>
          </a:prstGeom>
          <a:ln>
            <a:noFill/>
          </a:ln>
        </p:spPr>
        <p:txBody>
          <a:bodyPr wrap="square" lIns="91425" tIns="45713" rIns="91425" bIns="45713">
            <a:spAutoFit/>
          </a:bodyPr>
          <a:lstStyle/>
          <a:p>
            <a:endParaRPr lang="en-US" sz="900" dirty="0">
              <a:latin typeface="Times"/>
              <a:cs typeface="Times"/>
            </a:endParaRPr>
          </a:p>
          <a:p>
            <a:r>
              <a:rPr lang="en-US" sz="1500" b="1" dirty="0">
                <a:latin typeface="Times"/>
                <a:cs typeface="Times"/>
              </a:rPr>
              <a:t>Results: </a:t>
            </a:r>
            <a:r>
              <a:rPr lang="en-US" sz="1500" dirty="0">
                <a:latin typeface="Times"/>
                <a:cs typeface="Times"/>
              </a:rPr>
              <a:t>Successfully integrated mount onto testbed while having access to linear translation stage knobs</a:t>
            </a:r>
          </a:p>
        </p:txBody>
      </p:sp>
      <p:sp>
        <p:nvSpPr>
          <p:cNvPr id="4" name="Rectangle 3"/>
          <p:cNvSpPr/>
          <p:nvPr/>
        </p:nvSpPr>
        <p:spPr>
          <a:xfrm>
            <a:off x="1003997" y="5934340"/>
            <a:ext cx="3733559" cy="239196"/>
          </a:xfrm>
          <a:prstGeom prst="rect">
            <a:avLst/>
          </a:prstGeom>
        </p:spPr>
        <p:txBody>
          <a:bodyPr wrap="square" lIns="19047" tIns="9523" rIns="19047" bIns="9523">
            <a:spAutoFit/>
          </a:bodyPr>
          <a:lstStyle/>
          <a:p>
            <a:r>
              <a:rPr lang="en-US" sz="1400" i="1" dirty="0">
                <a:latin typeface="Times"/>
                <a:cs typeface="Times"/>
              </a:rPr>
              <a:t>Solidworks Assembly of Tip-Tilt Apodizer Mount</a:t>
            </a:r>
            <a:endParaRPr lang="en-US" sz="1400" i="1" dirty="0"/>
          </a:p>
        </p:txBody>
      </p:sp>
      <p:pic>
        <p:nvPicPr>
          <p:cNvPr id="26" name="Picture 25" descr="Macintosh HD:Users:ArturoBrito:Desktop:Pictures Of Work:IMG_7968.JPG"/>
          <p:cNvPicPr/>
          <p:nvPr/>
        </p:nvPicPr>
        <p:blipFill rotWithShape="1">
          <a:blip r:embed="rId2" cstate="print">
            <a:extLst>
              <a:ext uri="{28A0092B-C50C-407E-A947-70E740481C1C}">
                <a14:useLocalDpi xmlns:a14="http://schemas.microsoft.com/office/drawing/2010/main"/>
              </a:ext>
            </a:extLst>
          </a:blip>
          <a:srcRect r="7350"/>
          <a:stretch/>
        </p:blipFill>
        <p:spPr bwMode="auto">
          <a:xfrm rot="5400000">
            <a:off x="4115194" y="2193069"/>
            <a:ext cx="4205311" cy="3105445"/>
          </a:xfrm>
          <a:prstGeom prst="rect">
            <a:avLst/>
          </a:prstGeom>
          <a:noFill/>
          <a:ln>
            <a:noFill/>
          </a:ln>
          <a:extLst>
            <a:ext uri="{53640926-AAD7-44d8-BBD7-CCE9431645EC}">
              <a14:shadowObscured xmlns:a14="http://schemas.microsoft.com/office/drawing/2010/main"/>
            </a:ext>
          </a:extLst>
        </p:spPr>
      </p:pic>
      <p:sp>
        <p:nvSpPr>
          <p:cNvPr id="27" name="Rectangle 26"/>
          <p:cNvSpPr/>
          <p:nvPr/>
        </p:nvSpPr>
        <p:spPr>
          <a:xfrm>
            <a:off x="4953241" y="5934340"/>
            <a:ext cx="3733559" cy="239196"/>
          </a:xfrm>
          <a:prstGeom prst="rect">
            <a:avLst/>
          </a:prstGeom>
        </p:spPr>
        <p:txBody>
          <a:bodyPr wrap="square" lIns="19047" tIns="9523" rIns="19047" bIns="9523">
            <a:spAutoFit/>
          </a:bodyPr>
          <a:lstStyle/>
          <a:p>
            <a:r>
              <a:rPr lang="en-US" sz="1400" i="1" dirty="0">
                <a:latin typeface="Times"/>
                <a:cs typeface="Times"/>
              </a:rPr>
              <a:t>Manufactured Tip-tilt Apodizer Mount</a:t>
            </a:r>
            <a:endParaRPr lang="en-US" sz="1400" i="1" dirty="0"/>
          </a:p>
        </p:txBody>
      </p:sp>
      <p:pic>
        <p:nvPicPr>
          <p:cNvPr id="5" name="Picture 4" descr="JHU Mount Unexploded.JPG"/>
          <p:cNvPicPr>
            <a:picLocks noChangeAspect="1"/>
          </p:cNvPicPr>
          <p:nvPr/>
        </p:nvPicPr>
        <p:blipFill rotWithShape="1">
          <a:blip r:embed="rId3">
            <a:extLst>
              <a:ext uri="{28A0092B-C50C-407E-A947-70E740481C1C}">
                <a14:useLocalDpi xmlns:a14="http://schemas.microsoft.com/office/drawing/2010/main" val="0"/>
              </a:ext>
            </a:extLst>
          </a:blip>
          <a:srcRect l="6057" r="5356"/>
          <a:stretch/>
        </p:blipFill>
        <p:spPr>
          <a:xfrm>
            <a:off x="1030505" y="1685098"/>
            <a:ext cx="3453172" cy="4198474"/>
          </a:xfrm>
          <a:prstGeom prst="rect">
            <a:avLst/>
          </a:prstGeom>
        </p:spPr>
      </p:pic>
      <p:cxnSp>
        <p:nvCxnSpPr>
          <p:cNvPr id="9" name="Straight Connector 8">
            <a:extLst>
              <a:ext uri="{FF2B5EF4-FFF2-40B4-BE49-F238E27FC236}">
                <a16:creationId xmlns:a16="http://schemas.microsoft.com/office/drawing/2014/main" xmlns="" id="{02D03789-5EF9-4B68-B7C8-28DF5B86282C}"/>
              </a:ext>
            </a:extLst>
          </p:cNvPr>
          <p:cNvCxnSpPr>
            <a:cxnSpLocks/>
          </p:cNvCxnSpPr>
          <p:nvPr/>
        </p:nvCxnSpPr>
        <p:spPr>
          <a:xfrm flipH="1">
            <a:off x="17824" y="731378"/>
            <a:ext cx="9144000" cy="0"/>
          </a:xfrm>
          <a:prstGeom prst="line">
            <a:avLst/>
          </a:prstGeom>
          <a:ln w="28575" cmpd="sng">
            <a:solidFill>
              <a:srgbClr val="000000"/>
            </a:solidFill>
          </a:ln>
        </p:spPr>
        <p:style>
          <a:lnRef idx="3">
            <a:schemeClr val="accent3"/>
          </a:lnRef>
          <a:fillRef idx="0">
            <a:schemeClr val="accent3"/>
          </a:fillRef>
          <a:effectRef idx="2">
            <a:schemeClr val="accent3"/>
          </a:effectRef>
          <a:fontRef idx="minor">
            <a:schemeClr val="tx1"/>
          </a:fontRef>
        </p:style>
      </p:cxnSp>
      <p:sp>
        <p:nvSpPr>
          <p:cNvPr id="2" name="Slide Number Placeholder 1"/>
          <p:cNvSpPr>
            <a:spLocks noGrp="1"/>
          </p:cNvSpPr>
          <p:nvPr>
            <p:ph type="sldNum" sz="quarter" idx="12"/>
          </p:nvPr>
        </p:nvSpPr>
        <p:spPr/>
        <p:txBody>
          <a:bodyPr/>
          <a:lstStyle/>
          <a:p>
            <a:fld id="{4E57AD28-D0A0-5245-849C-EA4BAD512B75}" type="slidenum">
              <a:rPr lang="en-US" smtClean="0"/>
              <a:t>13</a:t>
            </a:fld>
            <a:endParaRPr lang="en-US" dirty="0"/>
          </a:p>
        </p:txBody>
      </p:sp>
    </p:spTree>
    <p:extLst>
      <p:ext uri="{BB962C8B-B14F-4D97-AF65-F5344CB8AC3E}">
        <p14:creationId xmlns:p14="http://schemas.microsoft.com/office/powerpoint/2010/main" val="2811692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397475B3-9DC1-4EF8-BDD6-89D25E6A489A}"/>
              </a:ext>
            </a:extLst>
          </p:cNvPr>
          <p:cNvSpPr txBox="1"/>
          <p:nvPr/>
        </p:nvSpPr>
        <p:spPr>
          <a:xfrm>
            <a:off x="41777" y="327311"/>
            <a:ext cx="8436429" cy="403957"/>
          </a:xfrm>
          <a:prstGeom prst="rect">
            <a:avLst/>
          </a:prstGeom>
          <a:noFill/>
        </p:spPr>
        <p:txBody>
          <a:bodyPr wrap="square" lIns="19047" tIns="9523" rIns="19047" bIns="9523" rtlCol="0">
            <a:spAutoFit/>
          </a:bodyPr>
          <a:lstStyle/>
          <a:p>
            <a:r>
              <a:rPr lang="en-US" sz="2500" b="1" dirty="0">
                <a:latin typeface="Times"/>
                <a:cs typeface="Times"/>
              </a:rPr>
              <a:t>[2] Deformable Mirror Mounts</a:t>
            </a:r>
          </a:p>
        </p:txBody>
      </p:sp>
      <p:sp>
        <p:nvSpPr>
          <p:cNvPr id="36" name="Title 1">
            <a:extLst>
              <a:ext uri="{FF2B5EF4-FFF2-40B4-BE49-F238E27FC236}">
                <a16:creationId xmlns:a16="http://schemas.microsoft.com/office/drawing/2014/main" xmlns="" id="{F8951BA3-7A43-4ABD-B181-47AAECEFBD0F}"/>
              </a:ext>
            </a:extLst>
          </p:cNvPr>
          <p:cNvSpPr txBox="1">
            <a:spLocks/>
          </p:cNvSpPr>
          <p:nvPr/>
        </p:nvSpPr>
        <p:spPr>
          <a:xfrm>
            <a:off x="472436" y="1052300"/>
            <a:ext cx="8229600" cy="1143000"/>
          </a:xfrm>
          <a:prstGeom prst="rect">
            <a:avLst/>
          </a:prstGeom>
        </p:spPr>
        <p:txBody>
          <a:bodyPr vert="horz" lIns="91395" tIns="45699" rIns="91395" bIns="45699" rtlCol="0" anchor="ctr">
            <a:normAutofit/>
          </a:bodyPr>
          <a:lstStyle>
            <a:lvl1pPr algn="ctr" defTabSz="2193859" rtl="0" eaLnBrk="1" latinLnBrk="0" hangingPunct="1">
              <a:spcBef>
                <a:spcPct val="0"/>
              </a:spcBef>
              <a:buNone/>
              <a:defRPr sz="21100" kern="1200">
                <a:solidFill>
                  <a:schemeClr val="tx1"/>
                </a:solidFill>
                <a:latin typeface="+mj-lt"/>
                <a:ea typeface="+mj-ea"/>
                <a:cs typeface="+mj-cs"/>
              </a:defRPr>
            </a:lvl1pPr>
          </a:lstStyle>
          <a:p>
            <a:pPr algn="l"/>
            <a:endParaRPr lang="en-US" sz="2000" dirty="0"/>
          </a:p>
        </p:txBody>
      </p:sp>
      <p:sp>
        <p:nvSpPr>
          <p:cNvPr id="2" name="TextBox 1"/>
          <p:cNvSpPr txBox="1"/>
          <p:nvPr/>
        </p:nvSpPr>
        <p:spPr>
          <a:xfrm>
            <a:off x="725377" y="6345274"/>
            <a:ext cx="4024653" cy="403957"/>
          </a:xfrm>
          <a:prstGeom prst="rect">
            <a:avLst/>
          </a:prstGeom>
          <a:noFill/>
        </p:spPr>
        <p:txBody>
          <a:bodyPr wrap="square" lIns="19047" tIns="9523" rIns="19047" bIns="9523" rtlCol="0">
            <a:spAutoFit/>
          </a:bodyPr>
          <a:lstStyle/>
          <a:p>
            <a:pPr algn="ctr"/>
            <a:r>
              <a:rPr lang="en-US" sz="1200" i="1" dirty="0">
                <a:latin typeface="Times"/>
                <a:cs typeface="Times"/>
              </a:rPr>
              <a:t>Image of Initial Deformable Mirror Mount prior to design modifications </a:t>
            </a:r>
          </a:p>
        </p:txBody>
      </p:sp>
      <p:pic>
        <p:nvPicPr>
          <p:cNvPr id="25" name="Content Placeholder 4" descr="IMG_7681.JPG"/>
          <p:cNvPicPr>
            <a:picLocks noChangeAspect="1"/>
          </p:cNvPicPr>
          <p:nvPr/>
        </p:nvPicPr>
        <p:blipFill rotWithShape="1">
          <a:blip r:embed="rId2">
            <a:extLst>
              <a:ext uri="{28A0092B-C50C-407E-A947-70E740481C1C}">
                <a14:useLocalDpi xmlns:a14="http://schemas.microsoft.com/office/drawing/2010/main" val="0"/>
              </a:ext>
            </a:extLst>
          </a:blip>
          <a:srcRect l="8845" r="16306"/>
          <a:stretch/>
        </p:blipFill>
        <p:spPr>
          <a:xfrm rot="5400000">
            <a:off x="786833" y="2443595"/>
            <a:ext cx="3902223" cy="3910072"/>
          </a:xfrm>
          <a:prstGeom prst="rect">
            <a:avLst/>
          </a:prstGeom>
        </p:spPr>
      </p:pic>
      <p:sp>
        <p:nvSpPr>
          <p:cNvPr id="27" name="Rectangle 26">
            <a:extLst>
              <a:ext uri="{FF2B5EF4-FFF2-40B4-BE49-F238E27FC236}">
                <a16:creationId xmlns:a16="http://schemas.microsoft.com/office/drawing/2014/main" xmlns="" id="{6B203DAA-9907-4E7C-8342-969D29A756DA}"/>
              </a:ext>
            </a:extLst>
          </p:cNvPr>
          <p:cNvSpPr/>
          <p:nvPr/>
        </p:nvSpPr>
        <p:spPr>
          <a:xfrm>
            <a:off x="125333" y="808389"/>
            <a:ext cx="9037816" cy="1938978"/>
          </a:xfrm>
          <a:prstGeom prst="rect">
            <a:avLst/>
          </a:prstGeom>
          <a:ln>
            <a:noFill/>
          </a:ln>
        </p:spPr>
        <p:txBody>
          <a:bodyPr wrap="square" lIns="91425" tIns="45713" rIns="91425" bIns="45713">
            <a:spAutoFit/>
          </a:bodyPr>
          <a:lstStyle/>
          <a:p>
            <a:r>
              <a:rPr lang="en-US" sz="1500" b="1" dirty="0">
                <a:latin typeface="Times"/>
                <a:cs typeface="Times"/>
              </a:rPr>
              <a:t>Aim:</a:t>
            </a:r>
            <a:r>
              <a:rPr lang="en-US" sz="1500" dirty="0">
                <a:latin typeface="Times"/>
                <a:cs typeface="Times"/>
              </a:rPr>
              <a:t> Redesign deformable mirror mount to reduce footprint, eliminate cantilever beam bending effects due to the weight of components hanging off the XYZ stage, and increase safety of handling the most expensive optic on the </a:t>
            </a:r>
            <a:r>
              <a:rPr lang="en-US" sz="1500" dirty="0" err="1">
                <a:latin typeface="Times"/>
                <a:cs typeface="Times"/>
              </a:rPr>
              <a:t>testbed</a:t>
            </a:r>
            <a:endParaRPr lang="en-US" sz="1500" dirty="0">
              <a:latin typeface="Times"/>
              <a:cs typeface="Times"/>
            </a:endParaRPr>
          </a:p>
          <a:p>
            <a:endParaRPr lang="en-US" sz="1500" b="1" dirty="0">
              <a:latin typeface="Times"/>
              <a:cs typeface="Times"/>
            </a:endParaRPr>
          </a:p>
          <a:p>
            <a:r>
              <a:rPr lang="en-US" sz="1500" b="1" dirty="0">
                <a:latin typeface="Times"/>
                <a:cs typeface="Times"/>
              </a:rPr>
              <a:t>Results: </a:t>
            </a:r>
            <a:r>
              <a:rPr lang="en-US" sz="1500" dirty="0">
                <a:latin typeface="Times"/>
                <a:cs typeface="Times"/>
              </a:rPr>
              <a:t>Successfully integrated deformable mirror mounts</a:t>
            </a:r>
            <a:r>
              <a:rPr lang="en-US" sz="1500" b="1" dirty="0">
                <a:latin typeface="Times"/>
                <a:cs typeface="Times"/>
              </a:rPr>
              <a:t> </a:t>
            </a:r>
            <a:r>
              <a:rPr lang="en-US" sz="1500" dirty="0">
                <a:latin typeface="Times"/>
                <a:cs typeface="Times"/>
              </a:rPr>
              <a:t>onto testbed and ran calibration tests to validate the functionality of the mount.</a:t>
            </a:r>
          </a:p>
          <a:p>
            <a:endParaRPr lang="en-US" sz="1500" b="1" dirty="0">
              <a:latin typeface="Times"/>
              <a:cs typeface="Times"/>
            </a:endParaRPr>
          </a:p>
          <a:p>
            <a:endParaRPr lang="en-US" sz="1500" b="1" dirty="0">
              <a:latin typeface="Times"/>
              <a:cs typeface="Times"/>
            </a:endParaRPr>
          </a:p>
        </p:txBody>
      </p:sp>
      <p:sp>
        <p:nvSpPr>
          <p:cNvPr id="6" name="TextBox 5"/>
          <p:cNvSpPr txBox="1"/>
          <p:nvPr/>
        </p:nvSpPr>
        <p:spPr>
          <a:xfrm>
            <a:off x="1726795" y="3481217"/>
            <a:ext cx="670437" cy="211596"/>
          </a:xfrm>
          <a:prstGeom prst="rect">
            <a:avLst/>
          </a:prstGeom>
          <a:noFill/>
        </p:spPr>
        <p:txBody>
          <a:bodyPr wrap="none" lIns="19047" tIns="9523" rIns="19047" bIns="9523" rtlCol="0">
            <a:spAutoFit/>
          </a:bodyPr>
          <a:lstStyle/>
          <a:p>
            <a:r>
              <a:rPr lang="en-US" sz="1200" dirty="0"/>
              <a:t>XYZ Stage</a:t>
            </a:r>
          </a:p>
        </p:txBody>
      </p:sp>
      <p:cxnSp>
        <p:nvCxnSpPr>
          <p:cNvPr id="9" name="Straight Arrow Connector 8"/>
          <p:cNvCxnSpPr/>
          <p:nvPr/>
        </p:nvCxnSpPr>
        <p:spPr>
          <a:xfrm>
            <a:off x="2088865" y="3717940"/>
            <a:ext cx="222812" cy="417746"/>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5128721" y="6395083"/>
            <a:ext cx="3113050" cy="211596"/>
          </a:xfrm>
          <a:prstGeom prst="rect">
            <a:avLst/>
          </a:prstGeom>
        </p:spPr>
        <p:txBody>
          <a:bodyPr wrap="square" lIns="19047" tIns="9523" rIns="19047" bIns="9523">
            <a:spAutoFit/>
          </a:bodyPr>
          <a:lstStyle/>
          <a:p>
            <a:pPr algn="ctr"/>
            <a:r>
              <a:rPr lang="en-US" sz="1200" i="1" dirty="0">
                <a:latin typeface="Times"/>
                <a:cs typeface="Times"/>
              </a:rPr>
              <a:t>Image of Upgraded Deformable Mirror Mount</a:t>
            </a:r>
            <a:endParaRPr lang="en-US" sz="1200" i="1" dirty="0"/>
          </a:p>
        </p:txBody>
      </p:sp>
      <p:pic>
        <p:nvPicPr>
          <p:cNvPr id="18" name="Picture 17" descr="Macintosh HD:Users:ArturoBrito:Desktop:Pictures Of Work:Vertical DM Upgrade.JPG"/>
          <p:cNvPicPr/>
          <p:nvPr/>
        </p:nvPicPr>
        <p:blipFill rotWithShape="1">
          <a:blip r:embed="rId3" cstate="print">
            <a:extLst>
              <a:ext uri="{28A0092B-C50C-407E-A947-70E740481C1C}">
                <a14:useLocalDpi xmlns:a14="http://schemas.microsoft.com/office/drawing/2010/main"/>
              </a:ext>
            </a:extLst>
          </a:blip>
          <a:srcRect/>
          <a:stretch/>
        </p:blipFill>
        <p:spPr bwMode="auto">
          <a:xfrm>
            <a:off x="5319639" y="2381153"/>
            <a:ext cx="2631968" cy="3898963"/>
          </a:xfrm>
          <a:prstGeom prst="rect">
            <a:avLst/>
          </a:prstGeom>
          <a:noFill/>
          <a:ln>
            <a:noFill/>
          </a:ln>
          <a:extLst>
            <a:ext uri="{53640926-AAD7-44d8-BBD7-CCE9431645EC}">
              <a14:shadowObscured xmlns:a14="http://schemas.microsoft.com/office/drawing/2010/main"/>
            </a:ext>
          </a:extLst>
        </p:spPr>
      </p:pic>
      <p:sp>
        <p:nvSpPr>
          <p:cNvPr id="19" name="TextBox 18"/>
          <p:cNvSpPr txBox="1"/>
          <p:nvPr/>
        </p:nvSpPr>
        <p:spPr>
          <a:xfrm>
            <a:off x="5291787" y="4159630"/>
            <a:ext cx="751990" cy="211596"/>
          </a:xfrm>
          <a:prstGeom prst="rect">
            <a:avLst/>
          </a:prstGeom>
          <a:noFill/>
          <a:ln>
            <a:noFill/>
          </a:ln>
        </p:spPr>
        <p:txBody>
          <a:bodyPr wrap="square" lIns="19047" tIns="9523" rIns="19047" bIns="9523" rtlCol="0">
            <a:spAutoFit/>
          </a:bodyPr>
          <a:lstStyle/>
          <a:p>
            <a:r>
              <a:rPr lang="en-US" sz="1200" dirty="0"/>
              <a:t>Z Adapter</a:t>
            </a:r>
          </a:p>
        </p:txBody>
      </p:sp>
      <p:cxnSp>
        <p:nvCxnSpPr>
          <p:cNvPr id="20" name="Straight Arrow Connector 19"/>
          <p:cNvCxnSpPr/>
          <p:nvPr/>
        </p:nvCxnSpPr>
        <p:spPr>
          <a:xfrm>
            <a:off x="5779189" y="4386335"/>
            <a:ext cx="236738" cy="45952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751434" y="5838452"/>
            <a:ext cx="1100124" cy="211596"/>
          </a:xfrm>
          <a:prstGeom prst="rect">
            <a:avLst/>
          </a:prstGeom>
          <a:noFill/>
        </p:spPr>
        <p:txBody>
          <a:bodyPr wrap="square" lIns="19047" tIns="9523" rIns="19047" bIns="9523" rtlCol="0">
            <a:spAutoFit/>
          </a:bodyPr>
          <a:lstStyle/>
          <a:p>
            <a:r>
              <a:rPr lang="en-US" sz="1200" dirty="0"/>
              <a:t>Rotation Mount</a:t>
            </a:r>
          </a:p>
        </p:txBody>
      </p:sp>
      <p:cxnSp>
        <p:nvCxnSpPr>
          <p:cNvPr id="22" name="Straight Arrow Connector 21"/>
          <p:cNvCxnSpPr/>
          <p:nvPr/>
        </p:nvCxnSpPr>
        <p:spPr>
          <a:xfrm flipH="1" flipV="1">
            <a:off x="7394576" y="5959846"/>
            <a:ext cx="348144" cy="1392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xmlns="" id="{02D03789-5EF9-4B68-B7C8-28DF5B86282C}"/>
              </a:ext>
            </a:extLst>
          </p:cNvPr>
          <p:cNvCxnSpPr>
            <a:cxnSpLocks/>
          </p:cNvCxnSpPr>
          <p:nvPr/>
        </p:nvCxnSpPr>
        <p:spPr>
          <a:xfrm flipH="1">
            <a:off x="17824" y="731378"/>
            <a:ext cx="9144000" cy="0"/>
          </a:xfrm>
          <a:prstGeom prst="line">
            <a:avLst/>
          </a:prstGeom>
          <a:ln w="28575" cmpd="sng">
            <a:solidFill>
              <a:srgbClr val="000000"/>
            </a:solidFill>
          </a:ln>
        </p:spPr>
        <p:style>
          <a:lnRef idx="3">
            <a:schemeClr val="accent3"/>
          </a:lnRef>
          <a:fillRef idx="0">
            <a:schemeClr val="accent3"/>
          </a:fillRef>
          <a:effectRef idx="2">
            <a:schemeClr val="accent3"/>
          </a:effectRef>
          <a:fontRef idx="minor">
            <a:schemeClr val="tx1"/>
          </a:fontRef>
        </p:style>
      </p:cxnSp>
      <p:sp>
        <p:nvSpPr>
          <p:cNvPr id="16" name="Slide Number Placeholder 15"/>
          <p:cNvSpPr>
            <a:spLocks noGrp="1"/>
          </p:cNvSpPr>
          <p:nvPr>
            <p:ph type="sldNum" sz="quarter" idx="12"/>
          </p:nvPr>
        </p:nvSpPr>
        <p:spPr/>
        <p:txBody>
          <a:bodyPr/>
          <a:lstStyle/>
          <a:p>
            <a:fld id="{4E57AD28-D0A0-5245-849C-EA4BAD512B75}" type="slidenum">
              <a:rPr lang="en-US" smtClean="0"/>
              <a:t>14</a:t>
            </a:fld>
            <a:endParaRPr lang="en-US" dirty="0"/>
          </a:p>
        </p:txBody>
      </p:sp>
    </p:spTree>
    <p:extLst>
      <p:ext uri="{BB962C8B-B14F-4D97-AF65-F5344CB8AC3E}">
        <p14:creationId xmlns:p14="http://schemas.microsoft.com/office/powerpoint/2010/main" val="3603828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397475B3-9DC1-4EF8-BDD6-89D25E6A489A}"/>
              </a:ext>
            </a:extLst>
          </p:cNvPr>
          <p:cNvSpPr txBox="1"/>
          <p:nvPr/>
        </p:nvSpPr>
        <p:spPr>
          <a:xfrm>
            <a:off x="41777" y="341236"/>
            <a:ext cx="8436429" cy="403957"/>
          </a:xfrm>
          <a:prstGeom prst="rect">
            <a:avLst/>
          </a:prstGeom>
          <a:noFill/>
        </p:spPr>
        <p:txBody>
          <a:bodyPr wrap="square" lIns="19047" tIns="9523" rIns="19047" bIns="9523" rtlCol="0">
            <a:spAutoFit/>
          </a:bodyPr>
          <a:lstStyle/>
          <a:p>
            <a:r>
              <a:rPr lang="en-US" sz="2500" b="1" dirty="0">
                <a:latin typeface="Times"/>
                <a:cs typeface="Times"/>
              </a:rPr>
              <a:t>[2] Deformable Mirror Mounts- Exploded View</a:t>
            </a:r>
          </a:p>
        </p:txBody>
      </p:sp>
      <p:sp>
        <p:nvSpPr>
          <p:cNvPr id="36" name="Title 1">
            <a:extLst>
              <a:ext uri="{FF2B5EF4-FFF2-40B4-BE49-F238E27FC236}">
                <a16:creationId xmlns:a16="http://schemas.microsoft.com/office/drawing/2014/main" xmlns="" id="{F8951BA3-7A43-4ABD-B181-47AAECEFBD0F}"/>
              </a:ext>
            </a:extLst>
          </p:cNvPr>
          <p:cNvSpPr txBox="1">
            <a:spLocks/>
          </p:cNvSpPr>
          <p:nvPr/>
        </p:nvSpPr>
        <p:spPr>
          <a:xfrm>
            <a:off x="806656" y="1052300"/>
            <a:ext cx="8229600" cy="1143000"/>
          </a:xfrm>
          <a:prstGeom prst="rect">
            <a:avLst/>
          </a:prstGeom>
        </p:spPr>
        <p:txBody>
          <a:bodyPr vert="horz" lIns="91395" tIns="45699" rIns="91395" bIns="45699" rtlCol="0" anchor="ctr">
            <a:normAutofit/>
          </a:bodyPr>
          <a:lstStyle>
            <a:lvl1pPr algn="ctr" defTabSz="2193859" rtl="0" eaLnBrk="1" latinLnBrk="0" hangingPunct="1">
              <a:spcBef>
                <a:spcPct val="0"/>
              </a:spcBef>
              <a:buNone/>
              <a:defRPr sz="21100" kern="1200">
                <a:solidFill>
                  <a:schemeClr val="tx1"/>
                </a:solidFill>
                <a:latin typeface="+mj-lt"/>
                <a:ea typeface="+mj-ea"/>
                <a:cs typeface="+mj-cs"/>
              </a:defRPr>
            </a:lvl1pPr>
          </a:lstStyle>
          <a:p>
            <a:pPr algn="l"/>
            <a:endParaRPr lang="en-US" sz="2000" dirty="0"/>
          </a:p>
        </p:txBody>
      </p:sp>
      <p:sp>
        <p:nvSpPr>
          <p:cNvPr id="16" name="Rectangle 15"/>
          <p:cNvSpPr/>
          <p:nvPr/>
        </p:nvSpPr>
        <p:spPr>
          <a:xfrm>
            <a:off x="194960" y="920914"/>
            <a:ext cx="8745375" cy="1635059"/>
          </a:xfrm>
          <a:prstGeom prst="rect">
            <a:avLst/>
          </a:prstGeom>
        </p:spPr>
        <p:txBody>
          <a:bodyPr wrap="square" lIns="19047" tIns="9523" rIns="19047" bIns="9523">
            <a:spAutoFit/>
          </a:bodyPr>
          <a:lstStyle/>
          <a:p>
            <a:r>
              <a:rPr lang="en-US" sz="1500" b="1" dirty="0">
                <a:latin typeface="Times"/>
                <a:cs typeface="Times"/>
              </a:rPr>
              <a:t>Description of Custom Parts: </a:t>
            </a:r>
          </a:p>
          <a:p>
            <a:pPr marL="178565" indent="-178565">
              <a:buFont typeface="Arial"/>
              <a:buChar char="•"/>
            </a:pPr>
            <a:r>
              <a:rPr lang="en-US" sz="1500" dirty="0">
                <a:latin typeface="Times"/>
                <a:cs typeface="Times"/>
              </a:rPr>
              <a:t>Mount was redesigned to be vertical rather than cantilevered to keep center of mass along the Z-axis of the base rotation stage.</a:t>
            </a:r>
          </a:p>
          <a:p>
            <a:pPr marL="178565" indent="-178565">
              <a:buFont typeface="Arial"/>
              <a:buChar char="•"/>
            </a:pPr>
            <a:r>
              <a:rPr lang="en-US" sz="1500" dirty="0">
                <a:latin typeface="Times"/>
                <a:cs typeface="Times"/>
              </a:rPr>
              <a:t>Due to the restricted space on either side of the mount, the Z adapter was designed to extend outward to provide a balancing bending moment to the moment due to the weight of the optics; this was validated using a center of mass analysis</a:t>
            </a:r>
          </a:p>
          <a:p>
            <a:pPr marL="178565" indent="-178565">
              <a:buFont typeface="Arial"/>
              <a:buChar char="•"/>
            </a:pPr>
            <a:r>
              <a:rPr lang="en-US" sz="1500" dirty="0">
                <a:latin typeface="Times"/>
                <a:cs typeface="Times"/>
              </a:rPr>
              <a:t>Made 3 identical custom mounts to be used on the testbed</a:t>
            </a:r>
          </a:p>
        </p:txBody>
      </p:sp>
      <p:cxnSp>
        <p:nvCxnSpPr>
          <p:cNvPr id="11" name="Straight Connector 10">
            <a:extLst>
              <a:ext uri="{FF2B5EF4-FFF2-40B4-BE49-F238E27FC236}">
                <a16:creationId xmlns:a16="http://schemas.microsoft.com/office/drawing/2014/main" xmlns="" id="{02D03789-5EF9-4B68-B7C8-28DF5B86282C}"/>
              </a:ext>
            </a:extLst>
          </p:cNvPr>
          <p:cNvCxnSpPr>
            <a:cxnSpLocks/>
          </p:cNvCxnSpPr>
          <p:nvPr/>
        </p:nvCxnSpPr>
        <p:spPr>
          <a:xfrm flipH="1">
            <a:off x="3899" y="731378"/>
            <a:ext cx="9144000" cy="0"/>
          </a:xfrm>
          <a:prstGeom prst="line">
            <a:avLst/>
          </a:prstGeom>
          <a:ln w="28575" cmpd="sng">
            <a:solidFill>
              <a:srgbClr val="000000"/>
            </a:solidFill>
          </a:ln>
        </p:spPr>
        <p:style>
          <a:lnRef idx="3">
            <a:schemeClr val="accent3"/>
          </a:lnRef>
          <a:fillRef idx="0">
            <a:schemeClr val="accent3"/>
          </a:fillRef>
          <a:effectRef idx="2">
            <a:schemeClr val="accent3"/>
          </a:effectRef>
          <a:fontRef idx="minor">
            <a:schemeClr val="tx1"/>
          </a:fontRef>
        </p:style>
      </p:cxnSp>
      <p:grpSp>
        <p:nvGrpSpPr>
          <p:cNvPr id="3" name="Group 2"/>
          <p:cNvGrpSpPr/>
          <p:nvPr/>
        </p:nvGrpSpPr>
        <p:grpSpPr>
          <a:xfrm>
            <a:off x="0" y="2612650"/>
            <a:ext cx="9153120" cy="4195790"/>
            <a:chOff x="668436" y="4611917"/>
            <a:chExt cx="43934974" cy="20139790"/>
          </a:xfrm>
        </p:grpSpPr>
        <p:sp>
          <p:nvSpPr>
            <p:cNvPr id="4" name="Rectangle 3"/>
            <p:cNvSpPr/>
            <p:nvPr/>
          </p:nvSpPr>
          <p:spPr>
            <a:xfrm>
              <a:off x="12321151" y="23422112"/>
              <a:ext cx="21248548" cy="1329595"/>
            </a:xfrm>
            <a:prstGeom prst="rect">
              <a:avLst/>
            </a:prstGeom>
          </p:spPr>
          <p:txBody>
            <a:bodyPr wrap="square">
              <a:spAutoFit/>
            </a:bodyPr>
            <a:lstStyle/>
            <a:p>
              <a:pPr algn="ctr"/>
              <a:r>
                <a:rPr lang="en-US" sz="1200" i="1" dirty="0">
                  <a:latin typeface="Times"/>
                  <a:cs typeface="Times"/>
                </a:rPr>
                <a:t>Exploded View of Upgraded Deformable Mirror Mount</a:t>
              </a:r>
              <a:endParaRPr lang="en-US" sz="1200" i="1" dirty="0"/>
            </a:p>
          </p:txBody>
        </p:sp>
        <p:pic>
          <p:nvPicPr>
            <p:cNvPr id="2" name="Picture 1" descr="Deformable Mirror Mount Plate.JPG"/>
            <p:cNvPicPr>
              <a:picLocks noChangeAspect="1"/>
            </p:cNvPicPr>
            <p:nvPr/>
          </p:nvPicPr>
          <p:blipFill rotWithShape="1">
            <a:blip r:embed="rId3">
              <a:extLst>
                <a:ext uri="{28A0092B-C50C-407E-A947-70E740481C1C}">
                  <a14:useLocalDpi xmlns:a14="http://schemas.microsoft.com/office/drawing/2010/main" val="0"/>
                </a:ext>
              </a:extLst>
            </a:blip>
            <a:srcRect l="10414"/>
            <a:stretch/>
          </p:blipFill>
          <p:spPr>
            <a:xfrm>
              <a:off x="31015454" y="5547671"/>
              <a:ext cx="10226924" cy="12998065"/>
            </a:xfrm>
            <a:prstGeom prst="rect">
              <a:avLst/>
            </a:prstGeom>
          </p:spPr>
        </p:pic>
        <p:pic>
          <p:nvPicPr>
            <p:cNvPr id="5" name="Picture 4" descr="Z Adapte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1388" y="6996933"/>
              <a:ext cx="12465284" cy="11867775"/>
            </a:xfrm>
            <a:prstGeom prst="rect">
              <a:avLst/>
            </a:prstGeom>
          </p:spPr>
        </p:pic>
        <p:pic>
          <p:nvPicPr>
            <p:cNvPr id="6" name="Picture 5" descr="Deformable Mirror Exploded.JPG"/>
            <p:cNvPicPr>
              <a:picLocks noChangeAspect="1"/>
            </p:cNvPicPr>
            <p:nvPr/>
          </p:nvPicPr>
          <p:blipFill rotWithShape="1">
            <a:blip r:embed="rId5">
              <a:extLst>
                <a:ext uri="{28A0092B-C50C-407E-A947-70E740481C1C}">
                  <a14:useLocalDpi xmlns:a14="http://schemas.microsoft.com/office/drawing/2010/main" val="0"/>
                </a:ext>
              </a:extLst>
            </a:blip>
            <a:srcRect t="4291" b="5166"/>
            <a:stretch/>
          </p:blipFill>
          <p:spPr>
            <a:xfrm>
              <a:off x="16212274" y="4611917"/>
              <a:ext cx="13466307" cy="18380969"/>
            </a:xfrm>
            <a:prstGeom prst="rect">
              <a:avLst/>
            </a:prstGeom>
          </p:spPr>
        </p:pic>
        <p:cxnSp>
          <p:nvCxnSpPr>
            <p:cNvPr id="12" name="Straight Arrow Connector 11"/>
            <p:cNvCxnSpPr/>
            <p:nvPr/>
          </p:nvCxnSpPr>
          <p:spPr>
            <a:xfrm>
              <a:off x="13101361" y="14771505"/>
              <a:ext cx="5997605" cy="146513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flipV="1">
              <a:off x="25334138" y="8100957"/>
              <a:ext cx="7218720" cy="199179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668436" y="18250430"/>
              <a:ext cx="17045121" cy="1329595"/>
            </a:xfrm>
            <a:prstGeom prst="rect">
              <a:avLst/>
            </a:prstGeom>
          </p:spPr>
          <p:txBody>
            <a:bodyPr wrap="square">
              <a:spAutoFit/>
            </a:bodyPr>
            <a:lstStyle/>
            <a:p>
              <a:pPr algn="ctr"/>
              <a:r>
                <a:rPr lang="en-US" sz="1200" i="1" dirty="0">
                  <a:latin typeface="Times"/>
                  <a:cs typeface="Times"/>
                </a:rPr>
                <a:t>Z Adapter</a:t>
              </a:r>
              <a:endParaRPr lang="en-US" sz="1200" i="1" dirty="0"/>
            </a:p>
          </p:txBody>
        </p:sp>
        <p:sp>
          <p:nvSpPr>
            <p:cNvPr id="20" name="Rectangle 19"/>
            <p:cNvSpPr/>
            <p:nvPr/>
          </p:nvSpPr>
          <p:spPr>
            <a:xfrm>
              <a:off x="27558289" y="17734435"/>
              <a:ext cx="17045121" cy="1329595"/>
            </a:xfrm>
            <a:prstGeom prst="rect">
              <a:avLst/>
            </a:prstGeom>
          </p:spPr>
          <p:txBody>
            <a:bodyPr wrap="square">
              <a:spAutoFit/>
            </a:bodyPr>
            <a:lstStyle/>
            <a:p>
              <a:pPr algn="ctr"/>
              <a:r>
                <a:rPr lang="en-US" sz="1200" i="1" dirty="0">
                  <a:latin typeface="Times"/>
                  <a:cs typeface="Times"/>
                </a:rPr>
                <a:t>Mount</a:t>
              </a:r>
              <a:endParaRPr lang="en-US" sz="1200" i="1" dirty="0"/>
            </a:p>
          </p:txBody>
        </p:sp>
      </p:grpSp>
      <p:sp>
        <p:nvSpPr>
          <p:cNvPr id="8" name="Slide Number Placeholder 7"/>
          <p:cNvSpPr>
            <a:spLocks noGrp="1"/>
          </p:cNvSpPr>
          <p:nvPr>
            <p:ph type="sldNum" sz="quarter" idx="12"/>
          </p:nvPr>
        </p:nvSpPr>
        <p:spPr/>
        <p:txBody>
          <a:bodyPr/>
          <a:lstStyle/>
          <a:p>
            <a:fld id="{4E57AD28-D0A0-5245-849C-EA4BAD512B75}" type="slidenum">
              <a:rPr lang="en-US" smtClean="0"/>
              <a:t>15</a:t>
            </a:fld>
            <a:endParaRPr lang="en-US" dirty="0"/>
          </a:p>
        </p:txBody>
      </p:sp>
    </p:spTree>
    <p:extLst>
      <p:ext uri="{BB962C8B-B14F-4D97-AF65-F5344CB8AC3E}">
        <p14:creationId xmlns:p14="http://schemas.microsoft.com/office/powerpoint/2010/main" val="1508677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397475B3-9DC1-4EF8-BDD6-89D25E6A489A}"/>
              </a:ext>
            </a:extLst>
          </p:cNvPr>
          <p:cNvSpPr txBox="1"/>
          <p:nvPr/>
        </p:nvSpPr>
        <p:spPr>
          <a:xfrm>
            <a:off x="55703" y="313387"/>
            <a:ext cx="8436429" cy="839974"/>
          </a:xfrm>
          <a:prstGeom prst="rect">
            <a:avLst/>
          </a:prstGeom>
          <a:noFill/>
        </p:spPr>
        <p:txBody>
          <a:bodyPr wrap="square" lIns="19047" tIns="9523" rIns="19047" bIns="9523" rtlCol="0">
            <a:spAutoFit/>
          </a:bodyPr>
          <a:lstStyle/>
          <a:p>
            <a:r>
              <a:rPr lang="en-US" sz="2500" b="1" dirty="0">
                <a:latin typeface="Times"/>
                <a:cs typeface="Times"/>
              </a:rPr>
              <a:t>[3] Phase Retrieval Camera Mount</a:t>
            </a:r>
          </a:p>
          <a:p>
            <a:endParaRPr lang="en-US" sz="2700" b="1" dirty="0">
              <a:latin typeface="Times"/>
              <a:cs typeface="Times"/>
            </a:endParaRPr>
          </a:p>
        </p:txBody>
      </p:sp>
      <p:sp>
        <p:nvSpPr>
          <p:cNvPr id="32" name="Rectangle 31">
            <a:extLst>
              <a:ext uri="{FF2B5EF4-FFF2-40B4-BE49-F238E27FC236}">
                <a16:creationId xmlns:a16="http://schemas.microsoft.com/office/drawing/2014/main" xmlns="" id="{6B203DAA-9907-4E7C-8342-969D29A756DA}"/>
              </a:ext>
            </a:extLst>
          </p:cNvPr>
          <p:cNvSpPr/>
          <p:nvPr/>
        </p:nvSpPr>
        <p:spPr>
          <a:xfrm>
            <a:off x="64407" y="808389"/>
            <a:ext cx="9037816" cy="2431421"/>
          </a:xfrm>
          <a:prstGeom prst="rect">
            <a:avLst/>
          </a:prstGeom>
          <a:ln>
            <a:noFill/>
          </a:ln>
        </p:spPr>
        <p:txBody>
          <a:bodyPr wrap="square" lIns="91425" tIns="45713" rIns="91425" bIns="45713">
            <a:spAutoFit/>
          </a:bodyPr>
          <a:lstStyle/>
          <a:p>
            <a:r>
              <a:rPr lang="en-US" sz="1500" b="1" dirty="0">
                <a:latin typeface="Times"/>
                <a:cs typeface="Times"/>
              </a:rPr>
              <a:t>Aim:</a:t>
            </a:r>
            <a:r>
              <a:rPr lang="en-US" sz="1500" dirty="0">
                <a:latin typeface="Times"/>
                <a:cs typeface="Times"/>
              </a:rPr>
              <a:t> Design an easily removable mount to rigidly hold a SBIG camera at the optical beam height as it moves along a linear translation stage</a:t>
            </a:r>
          </a:p>
          <a:p>
            <a:endParaRPr lang="en-US" sz="1500" b="1" dirty="0">
              <a:latin typeface="Times"/>
              <a:cs typeface="Times"/>
            </a:endParaRPr>
          </a:p>
          <a:p>
            <a:r>
              <a:rPr lang="en-US" sz="1500" b="1" dirty="0">
                <a:latin typeface="Times"/>
                <a:cs typeface="Times"/>
              </a:rPr>
              <a:t>Description of Custom Parts: </a:t>
            </a:r>
          </a:p>
          <a:p>
            <a:pPr marL="178565" indent="-178565">
              <a:buFont typeface="Arial"/>
              <a:buChar char="•"/>
            </a:pPr>
            <a:r>
              <a:rPr lang="en-US" sz="1500" dirty="0">
                <a:latin typeface="Times"/>
                <a:cs typeface="Times"/>
              </a:rPr>
              <a:t>Designed mount to align with previously drilled &amp; tapped holes on the back plate of the camera </a:t>
            </a:r>
          </a:p>
          <a:p>
            <a:pPr marL="178565" indent="-178565">
              <a:buFont typeface="Arial"/>
              <a:buChar char="•"/>
            </a:pPr>
            <a:r>
              <a:rPr lang="en-US" sz="1500" dirty="0">
                <a:latin typeface="Times"/>
                <a:cs typeface="Times"/>
              </a:rPr>
              <a:t>Base plates milled flat to single digit micron accuracy to ensure that center of the camera aperture was at the center of optical beam</a:t>
            </a:r>
          </a:p>
          <a:p>
            <a:endParaRPr lang="en-US" sz="1500" dirty="0">
              <a:latin typeface="Times"/>
              <a:cs typeface="Times"/>
            </a:endParaRPr>
          </a:p>
          <a:p>
            <a:r>
              <a:rPr lang="en-US" sz="1500" b="1" dirty="0">
                <a:latin typeface="Times"/>
                <a:cs typeface="Times"/>
              </a:rPr>
              <a:t>Results: </a:t>
            </a:r>
          </a:p>
          <a:p>
            <a:pPr marL="178565" indent="-178565">
              <a:buFont typeface="Arial"/>
              <a:buChar char="•"/>
            </a:pPr>
            <a:r>
              <a:rPr lang="en-US" sz="1500" dirty="0">
                <a:latin typeface="Times"/>
                <a:cs typeface="Times"/>
              </a:rPr>
              <a:t>Successfully tested and integrated Phase Retrieval Camera Mount onto testbed</a:t>
            </a:r>
          </a:p>
          <a:p>
            <a:endParaRPr lang="en-US" sz="200" b="1" dirty="0">
              <a:latin typeface="Times"/>
              <a:cs typeface="Times"/>
            </a:endParaRPr>
          </a:p>
        </p:txBody>
      </p:sp>
      <p:sp>
        <p:nvSpPr>
          <p:cNvPr id="4" name="Rectangle 3"/>
          <p:cNvSpPr/>
          <p:nvPr/>
        </p:nvSpPr>
        <p:spPr>
          <a:xfrm>
            <a:off x="696290" y="6290825"/>
            <a:ext cx="4108098" cy="234676"/>
          </a:xfrm>
          <a:prstGeom prst="rect">
            <a:avLst/>
          </a:prstGeom>
        </p:spPr>
        <p:txBody>
          <a:bodyPr wrap="square" lIns="19047" tIns="9523" rIns="19047" bIns="9523">
            <a:spAutoFit/>
          </a:bodyPr>
          <a:lstStyle/>
          <a:p>
            <a:r>
              <a:rPr lang="en-US" sz="1400" i="1" dirty="0">
                <a:latin typeface="Times"/>
                <a:cs typeface="Times"/>
              </a:rPr>
              <a:t>Exploded View of Phase Retrieval Camera Mount</a:t>
            </a:r>
            <a:endParaRPr lang="en-US" sz="1400" i="1" dirty="0"/>
          </a:p>
        </p:txBody>
      </p:sp>
      <p:sp>
        <p:nvSpPr>
          <p:cNvPr id="27" name="Rectangle 26"/>
          <p:cNvSpPr/>
          <p:nvPr/>
        </p:nvSpPr>
        <p:spPr>
          <a:xfrm>
            <a:off x="5105527" y="6280801"/>
            <a:ext cx="3523217" cy="234676"/>
          </a:xfrm>
          <a:prstGeom prst="rect">
            <a:avLst/>
          </a:prstGeom>
        </p:spPr>
        <p:txBody>
          <a:bodyPr wrap="square" lIns="19047" tIns="9523" rIns="19047" bIns="9523">
            <a:spAutoFit/>
          </a:bodyPr>
          <a:lstStyle/>
          <a:p>
            <a:r>
              <a:rPr lang="en-US" sz="1400" i="1" dirty="0">
                <a:latin typeface="Times"/>
                <a:cs typeface="Times"/>
              </a:rPr>
              <a:t>Manufactured Phase Retrieval Camera Mount</a:t>
            </a:r>
            <a:endParaRPr lang="en-US" sz="1400" i="1" dirty="0"/>
          </a:p>
        </p:txBody>
      </p:sp>
      <p:pic>
        <p:nvPicPr>
          <p:cNvPr id="11" name="Picture 10" descr="Macintosh HD:Users:ArturoBrito:Desktop:Pictures Of Work:IMG_7864.JPG"/>
          <p:cNvPicPr/>
          <p:nvPr/>
        </p:nvPicPr>
        <p:blipFill rotWithShape="1">
          <a:blip r:embed="rId3" cstate="print">
            <a:extLst>
              <a:ext uri="{28A0092B-C50C-407E-A947-70E740481C1C}">
                <a14:useLocalDpi xmlns:a14="http://schemas.microsoft.com/office/drawing/2010/main"/>
              </a:ext>
            </a:extLst>
          </a:blip>
          <a:srcRect/>
          <a:stretch/>
        </p:blipFill>
        <p:spPr bwMode="auto">
          <a:xfrm rot="5400000">
            <a:off x="5468866" y="2965875"/>
            <a:ext cx="2687500" cy="3885286"/>
          </a:xfrm>
          <a:prstGeom prst="rect">
            <a:avLst/>
          </a:prstGeom>
          <a:noFill/>
          <a:ln>
            <a:noFill/>
          </a:ln>
          <a:extLst>
            <a:ext uri="{53640926-AAD7-44d8-BBD7-CCE9431645EC}">
              <a14:shadowObscured xmlns:a14="http://schemas.microsoft.com/office/drawing/2010/main"/>
            </a:ext>
          </a:extLst>
        </p:spPr>
      </p:pic>
      <p:cxnSp>
        <p:nvCxnSpPr>
          <p:cNvPr id="13" name="Straight Connector 12">
            <a:extLst>
              <a:ext uri="{FF2B5EF4-FFF2-40B4-BE49-F238E27FC236}">
                <a16:creationId xmlns:a16="http://schemas.microsoft.com/office/drawing/2014/main" xmlns="" id="{02D03789-5EF9-4B68-B7C8-28DF5B86282C}"/>
              </a:ext>
            </a:extLst>
          </p:cNvPr>
          <p:cNvCxnSpPr>
            <a:cxnSpLocks/>
          </p:cNvCxnSpPr>
          <p:nvPr/>
        </p:nvCxnSpPr>
        <p:spPr>
          <a:xfrm flipH="1">
            <a:off x="17824" y="731378"/>
            <a:ext cx="9144000" cy="0"/>
          </a:xfrm>
          <a:prstGeom prst="line">
            <a:avLst/>
          </a:prstGeom>
          <a:ln w="28575" cmpd="sng">
            <a:solidFill>
              <a:srgbClr val="000000"/>
            </a:solidFill>
          </a:ln>
        </p:spPr>
        <p:style>
          <a:lnRef idx="3">
            <a:schemeClr val="accent3"/>
          </a:lnRef>
          <a:fillRef idx="0">
            <a:schemeClr val="accent3"/>
          </a:fillRef>
          <a:effectRef idx="2">
            <a:schemeClr val="accent3"/>
          </a:effectRef>
          <a:fontRef idx="minor">
            <a:schemeClr val="tx1"/>
          </a:fontRef>
        </p:style>
      </p:cxnSp>
      <p:grpSp>
        <p:nvGrpSpPr>
          <p:cNvPr id="29" name="Group 28"/>
          <p:cNvGrpSpPr/>
          <p:nvPr/>
        </p:nvGrpSpPr>
        <p:grpSpPr>
          <a:xfrm>
            <a:off x="344102" y="3564767"/>
            <a:ext cx="4275207" cy="2659651"/>
            <a:chOff x="1270029" y="16537101"/>
            <a:chExt cx="21005313" cy="13139590"/>
          </a:xfrm>
        </p:grpSpPr>
        <p:pic>
          <p:nvPicPr>
            <p:cNvPr id="12" name="Picture 11" descr="Phase Retrieval Explode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29" y="16537101"/>
              <a:ext cx="21005313" cy="13139590"/>
            </a:xfrm>
            <a:prstGeom prst="rect">
              <a:avLst/>
            </a:prstGeom>
          </p:spPr>
        </p:pic>
        <p:cxnSp>
          <p:nvCxnSpPr>
            <p:cNvPr id="14" name="Straight Arrow Connector 13"/>
            <p:cNvCxnSpPr/>
            <p:nvPr/>
          </p:nvCxnSpPr>
          <p:spPr>
            <a:xfrm>
              <a:off x="8154923" y="19249745"/>
              <a:ext cx="2606902" cy="1203109"/>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9652355" y="26476697"/>
              <a:ext cx="4083412" cy="1292443"/>
            </a:xfrm>
            <a:prstGeom prst="rect">
              <a:avLst/>
            </a:prstGeom>
            <a:noFill/>
          </p:spPr>
          <p:txBody>
            <a:bodyPr wrap="none" rtlCol="0">
              <a:spAutoFit/>
            </a:bodyPr>
            <a:lstStyle/>
            <a:p>
              <a:r>
                <a:rPr lang="en-US" sz="1100" dirty="0">
                  <a:latin typeface="Times"/>
                  <a:cs typeface="Times"/>
                </a:rPr>
                <a:t>Base Plates</a:t>
              </a:r>
            </a:p>
          </p:txBody>
        </p:sp>
        <p:cxnSp>
          <p:nvCxnSpPr>
            <p:cNvPr id="16" name="Straight Arrow Connector 15"/>
            <p:cNvCxnSpPr/>
            <p:nvPr/>
          </p:nvCxnSpPr>
          <p:spPr>
            <a:xfrm flipH="1">
              <a:off x="9023891" y="27003113"/>
              <a:ext cx="868967" cy="60155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3502414" y="27069953"/>
              <a:ext cx="1203186" cy="80207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5686709" y="18002580"/>
              <a:ext cx="5084125" cy="1292443"/>
            </a:xfrm>
            <a:prstGeom prst="rect">
              <a:avLst/>
            </a:prstGeom>
            <a:noFill/>
          </p:spPr>
          <p:txBody>
            <a:bodyPr wrap="none" rtlCol="0">
              <a:spAutoFit/>
            </a:bodyPr>
            <a:lstStyle/>
            <a:p>
              <a:r>
                <a:rPr lang="en-US" sz="1100" dirty="0">
                  <a:latin typeface="Times"/>
                  <a:cs typeface="Times"/>
                </a:rPr>
                <a:t>Camera Mount</a:t>
              </a:r>
            </a:p>
          </p:txBody>
        </p:sp>
      </p:grpSp>
      <p:sp>
        <p:nvSpPr>
          <p:cNvPr id="31" name="Slide Number Placeholder 30"/>
          <p:cNvSpPr>
            <a:spLocks noGrp="1"/>
          </p:cNvSpPr>
          <p:nvPr>
            <p:ph type="sldNum" sz="quarter" idx="12"/>
          </p:nvPr>
        </p:nvSpPr>
        <p:spPr/>
        <p:txBody>
          <a:bodyPr/>
          <a:lstStyle/>
          <a:p>
            <a:fld id="{4E57AD28-D0A0-5245-849C-EA4BAD512B75}" type="slidenum">
              <a:rPr lang="en-US" smtClean="0"/>
              <a:t>16</a:t>
            </a:fld>
            <a:endParaRPr lang="en-US" dirty="0"/>
          </a:p>
        </p:txBody>
      </p:sp>
    </p:spTree>
    <p:extLst>
      <p:ext uri="{BB962C8B-B14F-4D97-AF65-F5344CB8AC3E}">
        <p14:creationId xmlns:p14="http://schemas.microsoft.com/office/powerpoint/2010/main" val="1828620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397475B3-9DC1-4EF8-BDD6-89D25E6A489A}"/>
              </a:ext>
            </a:extLst>
          </p:cNvPr>
          <p:cNvSpPr txBox="1"/>
          <p:nvPr/>
        </p:nvSpPr>
        <p:spPr>
          <a:xfrm>
            <a:off x="41777" y="327311"/>
            <a:ext cx="8436429" cy="839974"/>
          </a:xfrm>
          <a:prstGeom prst="rect">
            <a:avLst/>
          </a:prstGeom>
          <a:noFill/>
        </p:spPr>
        <p:txBody>
          <a:bodyPr wrap="square" lIns="19047" tIns="9523" rIns="19047" bIns="9523" rtlCol="0">
            <a:spAutoFit/>
          </a:bodyPr>
          <a:lstStyle/>
          <a:p>
            <a:r>
              <a:rPr lang="en-US" sz="2500" b="1" dirty="0">
                <a:latin typeface="Times"/>
                <a:cs typeface="Times"/>
              </a:rPr>
              <a:t>[4] Imaging Camera Mount</a:t>
            </a:r>
          </a:p>
          <a:p>
            <a:endParaRPr lang="en-US" sz="2700" b="1" dirty="0">
              <a:latin typeface="Times"/>
              <a:cs typeface="Times"/>
            </a:endParaRPr>
          </a:p>
        </p:txBody>
      </p:sp>
      <p:sp>
        <p:nvSpPr>
          <p:cNvPr id="32" name="Rectangle 31">
            <a:extLst>
              <a:ext uri="{FF2B5EF4-FFF2-40B4-BE49-F238E27FC236}">
                <a16:creationId xmlns:a16="http://schemas.microsoft.com/office/drawing/2014/main" xmlns="" id="{6B203DAA-9907-4E7C-8342-969D29A756DA}"/>
              </a:ext>
            </a:extLst>
          </p:cNvPr>
          <p:cNvSpPr/>
          <p:nvPr/>
        </p:nvSpPr>
        <p:spPr>
          <a:xfrm>
            <a:off x="36555" y="738765"/>
            <a:ext cx="9107445" cy="2400643"/>
          </a:xfrm>
          <a:prstGeom prst="rect">
            <a:avLst/>
          </a:prstGeom>
          <a:ln>
            <a:noFill/>
          </a:ln>
        </p:spPr>
        <p:txBody>
          <a:bodyPr wrap="square" lIns="91425" tIns="45713" rIns="91425" bIns="45713">
            <a:spAutoFit/>
          </a:bodyPr>
          <a:lstStyle/>
          <a:p>
            <a:r>
              <a:rPr lang="en-US" sz="1500" b="1" dirty="0">
                <a:latin typeface="Times"/>
                <a:cs typeface="Times"/>
              </a:rPr>
              <a:t>Aim:</a:t>
            </a:r>
            <a:r>
              <a:rPr lang="en-US" sz="1500" dirty="0">
                <a:latin typeface="Times"/>
                <a:cs typeface="Times"/>
              </a:rPr>
              <a:t> Design and build a mount in the span of 3 days that would support a ZWO camera at the correct optical height and would be compatible with a predetermined rotation stage and translation stage.</a:t>
            </a:r>
          </a:p>
          <a:p>
            <a:endParaRPr lang="en-US" sz="1500" b="1" dirty="0">
              <a:latin typeface="Times"/>
              <a:cs typeface="Times"/>
            </a:endParaRPr>
          </a:p>
          <a:p>
            <a:r>
              <a:rPr lang="en-US" sz="1500" b="1" dirty="0">
                <a:latin typeface="Times"/>
                <a:cs typeface="Times"/>
              </a:rPr>
              <a:t>Design: </a:t>
            </a:r>
          </a:p>
          <a:p>
            <a:pPr marL="178565" indent="-178565">
              <a:buFont typeface="Arial"/>
              <a:buChar char="•"/>
            </a:pPr>
            <a:r>
              <a:rPr lang="en-US" sz="1500" dirty="0">
                <a:latin typeface="Times"/>
                <a:cs typeface="Times"/>
              </a:rPr>
              <a:t>This mount was designed to maximize the moment of inertia of the C bracket and minimize the bending effects due to the cantilevered weight of the rotation stage, adapter and camera. </a:t>
            </a:r>
          </a:p>
          <a:p>
            <a:pPr marL="178565" indent="-178565">
              <a:buFont typeface="Arial"/>
              <a:buChar char="•"/>
            </a:pPr>
            <a:endParaRPr lang="en-US" sz="1500" dirty="0">
              <a:latin typeface="Times"/>
              <a:cs typeface="Times"/>
            </a:endParaRPr>
          </a:p>
          <a:p>
            <a:r>
              <a:rPr lang="en-US" sz="1500" b="1" dirty="0">
                <a:latin typeface="Times"/>
                <a:cs typeface="Times"/>
              </a:rPr>
              <a:t>Results: </a:t>
            </a:r>
          </a:p>
          <a:p>
            <a:pPr marL="178565" indent="-178565">
              <a:buFont typeface="Arial"/>
              <a:buChar char="•"/>
            </a:pPr>
            <a:r>
              <a:rPr lang="en-US" sz="1500" dirty="0">
                <a:latin typeface="Times"/>
                <a:cs typeface="Times"/>
              </a:rPr>
              <a:t>Successfully tested and integrated Imaging Camera Mount onto testbed</a:t>
            </a:r>
          </a:p>
          <a:p>
            <a:endParaRPr lang="en-US" sz="1500" b="1" dirty="0">
              <a:latin typeface="Times"/>
              <a:cs typeface="Times"/>
            </a:endParaRPr>
          </a:p>
        </p:txBody>
      </p:sp>
      <p:sp>
        <p:nvSpPr>
          <p:cNvPr id="4" name="Rectangle 3"/>
          <p:cNvSpPr/>
          <p:nvPr/>
        </p:nvSpPr>
        <p:spPr>
          <a:xfrm>
            <a:off x="1242085" y="6515767"/>
            <a:ext cx="3509291" cy="234676"/>
          </a:xfrm>
          <a:prstGeom prst="rect">
            <a:avLst/>
          </a:prstGeom>
        </p:spPr>
        <p:txBody>
          <a:bodyPr wrap="square" lIns="19047" tIns="9523" rIns="19047" bIns="9523">
            <a:spAutoFit/>
          </a:bodyPr>
          <a:lstStyle/>
          <a:p>
            <a:r>
              <a:rPr lang="en-US" sz="1400" i="1" dirty="0">
                <a:latin typeface="Times"/>
                <a:cs typeface="Times"/>
              </a:rPr>
              <a:t>Solidworks Assembly of Imaging Camera Mount</a:t>
            </a:r>
            <a:endParaRPr lang="en-US" sz="1400" i="1" dirty="0"/>
          </a:p>
        </p:txBody>
      </p:sp>
      <p:sp>
        <p:nvSpPr>
          <p:cNvPr id="27" name="Rectangle 26"/>
          <p:cNvSpPr/>
          <p:nvPr/>
        </p:nvSpPr>
        <p:spPr>
          <a:xfrm>
            <a:off x="4994122" y="6515095"/>
            <a:ext cx="2804302" cy="234676"/>
          </a:xfrm>
          <a:prstGeom prst="rect">
            <a:avLst/>
          </a:prstGeom>
        </p:spPr>
        <p:txBody>
          <a:bodyPr wrap="square" lIns="19047" tIns="9523" rIns="19047" bIns="9523">
            <a:spAutoFit/>
          </a:bodyPr>
          <a:lstStyle/>
          <a:p>
            <a:r>
              <a:rPr lang="en-US" sz="1400" i="1" dirty="0">
                <a:latin typeface="Times"/>
                <a:cs typeface="Times"/>
              </a:rPr>
              <a:t>Manufactured Imaging Camera Mount</a:t>
            </a:r>
            <a:endParaRPr lang="en-US" sz="1400" i="1" dirty="0"/>
          </a:p>
        </p:txBody>
      </p:sp>
      <p:pic>
        <p:nvPicPr>
          <p:cNvPr id="14" name="Picture 13" descr="Macintosh HD:Users:ArturoBrito:Desktop:Pictures Of Work:IMG_7858.JPG"/>
          <p:cNvPicPr/>
          <p:nvPr/>
        </p:nvPicPr>
        <p:blipFill rotWithShape="1">
          <a:blip r:embed="rId2" cstate="print">
            <a:extLst>
              <a:ext uri="{28A0092B-C50C-407E-A947-70E740481C1C}">
                <a14:useLocalDpi xmlns:a14="http://schemas.microsoft.com/office/drawing/2010/main"/>
              </a:ext>
            </a:extLst>
          </a:blip>
          <a:srcRect/>
          <a:stretch/>
        </p:blipFill>
        <p:spPr bwMode="auto">
          <a:xfrm rot="5400000">
            <a:off x="4567614" y="3495211"/>
            <a:ext cx="3509357" cy="2450933"/>
          </a:xfrm>
          <a:prstGeom prst="rect">
            <a:avLst/>
          </a:prstGeom>
          <a:noFill/>
          <a:ln>
            <a:noFill/>
          </a:ln>
          <a:extLst>
            <a:ext uri="{53640926-AAD7-44d8-BBD7-CCE9431645EC}">
              <a14:shadowObscured xmlns:a14="http://schemas.microsoft.com/office/drawing/2010/main"/>
            </a:ext>
          </a:extLst>
        </p:spPr>
      </p:pic>
      <p:pic>
        <p:nvPicPr>
          <p:cNvPr id="2" name="Picture 1" descr="Imaging Camera Mount.JPG"/>
          <p:cNvPicPr>
            <a:picLocks noChangeAspect="1"/>
          </p:cNvPicPr>
          <p:nvPr/>
        </p:nvPicPr>
        <p:blipFill rotWithShape="1">
          <a:blip r:embed="rId3">
            <a:extLst>
              <a:ext uri="{28A0092B-C50C-407E-A947-70E740481C1C}">
                <a14:useLocalDpi xmlns:a14="http://schemas.microsoft.com/office/drawing/2010/main" val="0"/>
              </a:ext>
            </a:extLst>
          </a:blip>
          <a:srcRect l="9476" r="7992"/>
          <a:stretch/>
        </p:blipFill>
        <p:spPr>
          <a:xfrm>
            <a:off x="1619430" y="2944631"/>
            <a:ext cx="2806143" cy="3600059"/>
          </a:xfrm>
          <a:prstGeom prst="rect">
            <a:avLst/>
          </a:prstGeom>
        </p:spPr>
      </p:pic>
      <p:cxnSp>
        <p:nvCxnSpPr>
          <p:cNvPr id="20" name="Straight Connector 19">
            <a:extLst>
              <a:ext uri="{FF2B5EF4-FFF2-40B4-BE49-F238E27FC236}">
                <a16:creationId xmlns:a16="http://schemas.microsoft.com/office/drawing/2014/main" xmlns="" id="{02D03789-5EF9-4B68-B7C8-28DF5B86282C}"/>
              </a:ext>
            </a:extLst>
          </p:cNvPr>
          <p:cNvCxnSpPr>
            <a:cxnSpLocks/>
          </p:cNvCxnSpPr>
          <p:nvPr/>
        </p:nvCxnSpPr>
        <p:spPr>
          <a:xfrm flipH="1">
            <a:off x="17824" y="731378"/>
            <a:ext cx="9144000" cy="0"/>
          </a:xfrm>
          <a:prstGeom prst="line">
            <a:avLst/>
          </a:prstGeom>
          <a:ln w="28575" cmpd="sng">
            <a:solidFill>
              <a:srgbClr val="000000"/>
            </a:solidFill>
          </a:ln>
        </p:spPr>
        <p:style>
          <a:lnRef idx="3">
            <a:schemeClr val="accent3"/>
          </a:lnRef>
          <a:fillRef idx="0">
            <a:schemeClr val="accent3"/>
          </a:fillRef>
          <a:effectRef idx="2">
            <a:schemeClr val="accent3"/>
          </a:effectRef>
          <a:fontRef idx="minor">
            <a:schemeClr val="tx1"/>
          </a:fontRef>
        </p:style>
      </p:cxnSp>
      <p:sp>
        <p:nvSpPr>
          <p:cNvPr id="13" name="Slide Number Placeholder 12"/>
          <p:cNvSpPr>
            <a:spLocks noGrp="1"/>
          </p:cNvSpPr>
          <p:nvPr>
            <p:ph type="sldNum" sz="quarter" idx="12"/>
          </p:nvPr>
        </p:nvSpPr>
        <p:spPr/>
        <p:txBody>
          <a:bodyPr/>
          <a:lstStyle/>
          <a:p>
            <a:fld id="{4E57AD28-D0A0-5245-849C-EA4BAD512B75}" type="slidenum">
              <a:rPr lang="en-US" smtClean="0"/>
              <a:t>17</a:t>
            </a:fld>
            <a:endParaRPr lang="en-US" dirty="0"/>
          </a:p>
        </p:txBody>
      </p:sp>
    </p:spTree>
    <p:extLst>
      <p:ext uri="{BB962C8B-B14F-4D97-AF65-F5344CB8AC3E}">
        <p14:creationId xmlns:p14="http://schemas.microsoft.com/office/powerpoint/2010/main" val="29508041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397475B3-9DC1-4EF8-BDD6-89D25E6A489A}"/>
              </a:ext>
            </a:extLst>
          </p:cNvPr>
          <p:cNvSpPr txBox="1"/>
          <p:nvPr/>
        </p:nvSpPr>
        <p:spPr>
          <a:xfrm>
            <a:off x="13926" y="313387"/>
            <a:ext cx="8436429" cy="403957"/>
          </a:xfrm>
          <a:prstGeom prst="rect">
            <a:avLst/>
          </a:prstGeom>
          <a:noFill/>
        </p:spPr>
        <p:txBody>
          <a:bodyPr wrap="square" lIns="19047" tIns="9523" rIns="19047" bIns="9523" rtlCol="0">
            <a:spAutoFit/>
          </a:bodyPr>
          <a:lstStyle/>
          <a:p>
            <a:r>
              <a:rPr lang="en-US" sz="2500" b="1" dirty="0">
                <a:latin typeface="Times"/>
                <a:cs typeface="Times"/>
              </a:rPr>
              <a:t>[4] Imaging Camera Mount- Exploded View</a:t>
            </a:r>
          </a:p>
        </p:txBody>
      </p:sp>
      <p:sp>
        <p:nvSpPr>
          <p:cNvPr id="36" name="Title 1">
            <a:extLst>
              <a:ext uri="{FF2B5EF4-FFF2-40B4-BE49-F238E27FC236}">
                <a16:creationId xmlns:a16="http://schemas.microsoft.com/office/drawing/2014/main" xmlns="" id="{F8951BA3-7A43-4ABD-B181-47AAECEFBD0F}"/>
              </a:ext>
            </a:extLst>
          </p:cNvPr>
          <p:cNvSpPr txBox="1">
            <a:spLocks/>
          </p:cNvSpPr>
          <p:nvPr/>
        </p:nvSpPr>
        <p:spPr>
          <a:xfrm>
            <a:off x="472436" y="1052300"/>
            <a:ext cx="8229600" cy="1143000"/>
          </a:xfrm>
          <a:prstGeom prst="rect">
            <a:avLst/>
          </a:prstGeom>
        </p:spPr>
        <p:txBody>
          <a:bodyPr vert="horz" lIns="91395" tIns="45699" rIns="91395" bIns="45699" rtlCol="0" anchor="ctr">
            <a:normAutofit/>
          </a:bodyPr>
          <a:lstStyle>
            <a:lvl1pPr algn="ctr" defTabSz="2193859" rtl="0" eaLnBrk="1" latinLnBrk="0" hangingPunct="1">
              <a:spcBef>
                <a:spcPct val="0"/>
              </a:spcBef>
              <a:buNone/>
              <a:defRPr sz="21100" kern="1200">
                <a:solidFill>
                  <a:schemeClr val="tx1"/>
                </a:solidFill>
                <a:latin typeface="+mj-lt"/>
                <a:ea typeface="+mj-ea"/>
                <a:cs typeface="+mj-cs"/>
              </a:defRPr>
            </a:lvl1pPr>
          </a:lstStyle>
          <a:p>
            <a:pPr algn="l"/>
            <a:endParaRPr lang="en-US" sz="2000" dirty="0"/>
          </a:p>
        </p:txBody>
      </p:sp>
      <p:cxnSp>
        <p:nvCxnSpPr>
          <p:cNvPr id="19" name="Straight Connector 18">
            <a:extLst>
              <a:ext uri="{FF2B5EF4-FFF2-40B4-BE49-F238E27FC236}">
                <a16:creationId xmlns:a16="http://schemas.microsoft.com/office/drawing/2014/main" xmlns="" id="{02D03789-5EF9-4B68-B7C8-28DF5B86282C}"/>
              </a:ext>
            </a:extLst>
          </p:cNvPr>
          <p:cNvCxnSpPr>
            <a:cxnSpLocks/>
          </p:cNvCxnSpPr>
          <p:nvPr/>
        </p:nvCxnSpPr>
        <p:spPr>
          <a:xfrm flipH="1">
            <a:off x="17824" y="731378"/>
            <a:ext cx="9144000" cy="0"/>
          </a:xfrm>
          <a:prstGeom prst="line">
            <a:avLst/>
          </a:prstGeom>
          <a:ln w="28575" cmpd="sng">
            <a:solidFill>
              <a:srgbClr val="000000"/>
            </a:solidFill>
          </a:ln>
        </p:spPr>
        <p:style>
          <a:lnRef idx="3">
            <a:schemeClr val="accent3"/>
          </a:lnRef>
          <a:fillRef idx="0">
            <a:schemeClr val="accent3"/>
          </a:fillRef>
          <a:effectRef idx="2">
            <a:schemeClr val="accent3"/>
          </a:effectRef>
          <a:fontRef idx="minor">
            <a:schemeClr val="tx1"/>
          </a:fontRef>
        </p:style>
      </p:cxnSp>
      <p:grpSp>
        <p:nvGrpSpPr>
          <p:cNvPr id="31" name="Group 30"/>
          <p:cNvGrpSpPr/>
          <p:nvPr/>
        </p:nvGrpSpPr>
        <p:grpSpPr>
          <a:xfrm>
            <a:off x="1341542" y="2227430"/>
            <a:ext cx="6326448" cy="4240674"/>
            <a:chOff x="-76913" y="16486404"/>
            <a:chExt cx="17733737" cy="13713687"/>
          </a:xfrm>
        </p:grpSpPr>
        <p:grpSp>
          <p:nvGrpSpPr>
            <p:cNvPr id="32" name="Group 31"/>
            <p:cNvGrpSpPr/>
            <p:nvPr/>
          </p:nvGrpSpPr>
          <p:grpSpPr>
            <a:xfrm>
              <a:off x="504282" y="16555534"/>
              <a:ext cx="17152542" cy="13644557"/>
              <a:chOff x="504282" y="16421856"/>
              <a:chExt cx="17152542" cy="13644557"/>
            </a:xfrm>
          </p:grpSpPr>
          <p:pic>
            <p:nvPicPr>
              <p:cNvPr id="40" name="Picture 39" descr="Imaging Camera Explode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282" y="16421856"/>
                <a:ext cx="17152542" cy="13644557"/>
              </a:xfrm>
              <a:prstGeom prst="rect">
                <a:avLst/>
              </a:prstGeom>
            </p:spPr>
          </p:pic>
          <p:sp>
            <p:nvSpPr>
              <p:cNvPr id="41" name="TextBox 40"/>
              <p:cNvSpPr txBox="1"/>
              <p:nvPr/>
            </p:nvSpPr>
            <p:spPr>
              <a:xfrm>
                <a:off x="12844401" y="16724589"/>
                <a:ext cx="4601268" cy="1492954"/>
              </a:xfrm>
              <a:prstGeom prst="rect">
                <a:avLst/>
              </a:prstGeom>
              <a:noFill/>
            </p:spPr>
            <p:txBody>
              <a:bodyPr wrap="square" rtlCol="0">
                <a:spAutoFit/>
              </a:bodyPr>
              <a:lstStyle/>
              <a:p>
                <a:r>
                  <a:rPr lang="en-US" sz="1200" dirty="0">
                    <a:latin typeface="Times"/>
                    <a:cs typeface="Times"/>
                  </a:rPr>
                  <a:t>Camera to Rotation Stage Adapter</a:t>
                </a:r>
              </a:p>
            </p:txBody>
          </p:sp>
          <p:cxnSp>
            <p:nvCxnSpPr>
              <p:cNvPr id="42" name="Straight Arrow Connector 41"/>
              <p:cNvCxnSpPr/>
              <p:nvPr/>
            </p:nvCxnSpPr>
            <p:spPr>
              <a:xfrm flipH="1">
                <a:off x="12772881" y="18245803"/>
                <a:ext cx="1042489" cy="1255626"/>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33" name="TextBox 32"/>
            <p:cNvSpPr txBox="1"/>
            <p:nvPr/>
          </p:nvSpPr>
          <p:spPr>
            <a:xfrm>
              <a:off x="350772" y="26360494"/>
              <a:ext cx="5139283" cy="1492954"/>
            </a:xfrm>
            <a:prstGeom prst="rect">
              <a:avLst/>
            </a:prstGeom>
            <a:noFill/>
          </p:spPr>
          <p:txBody>
            <a:bodyPr wrap="square" rtlCol="0">
              <a:spAutoFit/>
            </a:bodyPr>
            <a:lstStyle/>
            <a:p>
              <a:r>
                <a:rPr lang="en-US" sz="1200" dirty="0">
                  <a:latin typeface="Times"/>
                  <a:cs typeface="Times"/>
                </a:rPr>
                <a:t>Hole used to mount camera to adapter</a:t>
              </a:r>
            </a:p>
          </p:txBody>
        </p:sp>
        <p:cxnSp>
          <p:nvCxnSpPr>
            <p:cNvPr id="34" name="Straight Arrow Connector 33"/>
            <p:cNvCxnSpPr>
              <a:stCxn id="33" idx="0"/>
            </p:cNvCxnSpPr>
            <p:nvPr/>
          </p:nvCxnSpPr>
          <p:spPr>
            <a:xfrm flipV="1">
              <a:off x="2920415" y="20794721"/>
              <a:ext cx="2945952" cy="556577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76913" y="17519631"/>
              <a:ext cx="2254478" cy="895772"/>
            </a:xfrm>
            <a:prstGeom prst="rect">
              <a:avLst/>
            </a:prstGeom>
            <a:noFill/>
          </p:spPr>
          <p:txBody>
            <a:bodyPr wrap="none" rtlCol="0">
              <a:spAutoFit/>
            </a:bodyPr>
            <a:lstStyle/>
            <a:p>
              <a:r>
                <a:rPr lang="en-US" sz="1200" dirty="0">
                  <a:latin typeface="Times"/>
                  <a:cs typeface="Times"/>
                </a:rPr>
                <a:t>C Bracket</a:t>
              </a:r>
            </a:p>
          </p:txBody>
        </p:sp>
        <p:cxnSp>
          <p:nvCxnSpPr>
            <p:cNvPr id="37" name="Straight Arrow Connector 36"/>
            <p:cNvCxnSpPr/>
            <p:nvPr/>
          </p:nvCxnSpPr>
          <p:spPr>
            <a:xfrm>
              <a:off x="1402097" y="18514574"/>
              <a:ext cx="1605868" cy="1136207"/>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5714718" y="16486404"/>
              <a:ext cx="3069606" cy="895772"/>
            </a:xfrm>
            <a:prstGeom prst="rect">
              <a:avLst/>
            </a:prstGeom>
            <a:noFill/>
          </p:spPr>
          <p:txBody>
            <a:bodyPr wrap="none" rtlCol="0">
              <a:spAutoFit/>
            </a:bodyPr>
            <a:lstStyle/>
            <a:p>
              <a:r>
                <a:rPr lang="en-US" sz="1200" dirty="0">
                  <a:latin typeface="Times"/>
                  <a:cs typeface="Times"/>
                </a:rPr>
                <a:t>Rotation Stage</a:t>
              </a:r>
            </a:p>
          </p:txBody>
        </p:sp>
        <p:cxnSp>
          <p:nvCxnSpPr>
            <p:cNvPr id="39" name="Straight Arrow Connector 38"/>
            <p:cNvCxnSpPr/>
            <p:nvPr/>
          </p:nvCxnSpPr>
          <p:spPr>
            <a:xfrm>
              <a:off x="7296450" y="17433832"/>
              <a:ext cx="323724" cy="154855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43" name="Rectangle 42"/>
          <p:cNvSpPr/>
          <p:nvPr/>
        </p:nvSpPr>
        <p:spPr>
          <a:xfrm>
            <a:off x="3119371" y="6471848"/>
            <a:ext cx="3258627" cy="234676"/>
          </a:xfrm>
          <a:prstGeom prst="rect">
            <a:avLst/>
          </a:prstGeom>
        </p:spPr>
        <p:txBody>
          <a:bodyPr wrap="square" lIns="19047" tIns="9523" rIns="19047" bIns="9523">
            <a:spAutoFit/>
          </a:bodyPr>
          <a:lstStyle/>
          <a:p>
            <a:r>
              <a:rPr lang="en-US" sz="1400" i="1" dirty="0">
                <a:latin typeface="Times"/>
                <a:cs typeface="Times"/>
              </a:rPr>
              <a:t>Exploded View of Imaging Camera Mount</a:t>
            </a:r>
            <a:endParaRPr lang="en-US" sz="1400" i="1" dirty="0"/>
          </a:p>
        </p:txBody>
      </p:sp>
      <p:sp>
        <p:nvSpPr>
          <p:cNvPr id="44" name="Rectangle 43"/>
          <p:cNvSpPr/>
          <p:nvPr/>
        </p:nvSpPr>
        <p:spPr>
          <a:xfrm>
            <a:off x="167109" y="621100"/>
            <a:ext cx="8703598" cy="1173394"/>
          </a:xfrm>
          <a:prstGeom prst="rect">
            <a:avLst/>
          </a:prstGeom>
        </p:spPr>
        <p:txBody>
          <a:bodyPr wrap="square" lIns="19047" tIns="9523" rIns="19047" bIns="9523">
            <a:spAutoFit/>
          </a:bodyPr>
          <a:lstStyle/>
          <a:p>
            <a:endParaRPr lang="en-US" sz="1500" b="1" dirty="0">
              <a:latin typeface="Times"/>
              <a:cs typeface="Times"/>
            </a:endParaRPr>
          </a:p>
          <a:p>
            <a:r>
              <a:rPr lang="en-US" sz="1500" b="1" dirty="0">
                <a:latin typeface="Times"/>
                <a:cs typeface="Times"/>
              </a:rPr>
              <a:t>Description of Custom Parts: </a:t>
            </a:r>
          </a:p>
          <a:p>
            <a:pPr marL="178565" indent="-178565">
              <a:buFont typeface="Arial"/>
              <a:buChar char="•"/>
            </a:pPr>
            <a:r>
              <a:rPr lang="en-US" sz="1500" dirty="0">
                <a:latin typeface="Times"/>
                <a:cs typeface="Times"/>
              </a:rPr>
              <a:t>Camera to Rotation Stage Adapter: Designed to be screwed into the rotation stage with counterbored holes</a:t>
            </a:r>
          </a:p>
          <a:p>
            <a:pPr marL="178565" indent="-178565">
              <a:buFont typeface="Arial"/>
              <a:buChar char="•"/>
            </a:pPr>
            <a:r>
              <a:rPr lang="en-US" sz="1500" dirty="0">
                <a:latin typeface="Times"/>
                <a:cs typeface="Times"/>
              </a:rPr>
              <a:t>Attachment of Parts:</a:t>
            </a:r>
            <a:r>
              <a:rPr lang="en-US" sz="1500" i="1" dirty="0">
                <a:latin typeface="Times"/>
                <a:cs typeface="Times"/>
              </a:rPr>
              <a:t> </a:t>
            </a:r>
            <a:r>
              <a:rPr lang="en-US" sz="1500" dirty="0">
                <a:latin typeface="Times"/>
                <a:cs typeface="Times"/>
              </a:rPr>
              <a:t>The camera was attached by putting a screw through the hole on the C bracket &amp; the hole at the center of the rotation stage, and then screwing it into the central counterbored hole on the adapter. </a:t>
            </a:r>
          </a:p>
        </p:txBody>
      </p:sp>
      <p:sp>
        <p:nvSpPr>
          <p:cNvPr id="49" name="Slide Number Placeholder 48"/>
          <p:cNvSpPr>
            <a:spLocks noGrp="1"/>
          </p:cNvSpPr>
          <p:nvPr>
            <p:ph type="sldNum" sz="quarter" idx="12"/>
          </p:nvPr>
        </p:nvSpPr>
        <p:spPr/>
        <p:txBody>
          <a:bodyPr/>
          <a:lstStyle/>
          <a:p>
            <a:fld id="{4E57AD28-D0A0-5245-849C-EA4BAD512B75}" type="slidenum">
              <a:rPr lang="en-US" smtClean="0"/>
              <a:t>18</a:t>
            </a:fld>
            <a:endParaRPr lang="en-US" dirty="0"/>
          </a:p>
        </p:txBody>
      </p:sp>
    </p:spTree>
    <p:extLst>
      <p:ext uri="{BB962C8B-B14F-4D97-AF65-F5344CB8AC3E}">
        <p14:creationId xmlns:p14="http://schemas.microsoft.com/office/powerpoint/2010/main" val="35040255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397475B3-9DC1-4EF8-BDD6-89D25E6A489A}"/>
              </a:ext>
            </a:extLst>
          </p:cNvPr>
          <p:cNvSpPr txBox="1"/>
          <p:nvPr/>
        </p:nvSpPr>
        <p:spPr>
          <a:xfrm>
            <a:off x="13926" y="313387"/>
            <a:ext cx="8436429" cy="403957"/>
          </a:xfrm>
          <a:prstGeom prst="rect">
            <a:avLst/>
          </a:prstGeom>
          <a:noFill/>
        </p:spPr>
        <p:txBody>
          <a:bodyPr wrap="square" lIns="19047" tIns="9523" rIns="19047" bIns="9523" rtlCol="0">
            <a:spAutoFit/>
          </a:bodyPr>
          <a:lstStyle/>
          <a:p>
            <a:r>
              <a:rPr lang="en-US" sz="2500" b="1" dirty="0">
                <a:latin typeface="Times"/>
                <a:cs typeface="Times"/>
              </a:rPr>
              <a:t>[5] LUVOIR Lyot Stop Mask</a:t>
            </a:r>
          </a:p>
        </p:txBody>
      </p:sp>
      <p:sp>
        <p:nvSpPr>
          <p:cNvPr id="36" name="Title 1">
            <a:extLst>
              <a:ext uri="{FF2B5EF4-FFF2-40B4-BE49-F238E27FC236}">
                <a16:creationId xmlns:a16="http://schemas.microsoft.com/office/drawing/2014/main" xmlns="" id="{F8951BA3-7A43-4ABD-B181-47AAECEFBD0F}"/>
              </a:ext>
            </a:extLst>
          </p:cNvPr>
          <p:cNvSpPr txBox="1">
            <a:spLocks/>
          </p:cNvSpPr>
          <p:nvPr/>
        </p:nvSpPr>
        <p:spPr>
          <a:xfrm>
            <a:off x="472436" y="1052300"/>
            <a:ext cx="8229600" cy="1143000"/>
          </a:xfrm>
          <a:prstGeom prst="rect">
            <a:avLst/>
          </a:prstGeom>
        </p:spPr>
        <p:txBody>
          <a:bodyPr vert="horz" lIns="91395" tIns="45699" rIns="91395" bIns="45699" rtlCol="0" anchor="ctr">
            <a:normAutofit/>
          </a:bodyPr>
          <a:lstStyle>
            <a:lvl1pPr algn="ctr" defTabSz="2193859" rtl="0" eaLnBrk="1" latinLnBrk="0" hangingPunct="1">
              <a:spcBef>
                <a:spcPct val="0"/>
              </a:spcBef>
              <a:buNone/>
              <a:defRPr sz="21100" kern="1200">
                <a:solidFill>
                  <a:schemeClr val="tx1"/>
                </a:solidFill>
                <a:latin typeface="+mj-lt"/>
                <a:ea typeface="+mj-ea"/>
                <a:cs typeface="+mj-cs"/>
              </a:defRPr>
            </a:lvl1pPr>
          </a:lstStyle>
          <a:p>
            <a:pPr algn="l"/>
            <a:endParaRPr lang="en-US" sz="2000" dirty="0"/>
          </a:p>
        </p:txBody>
      </p:sp>
      <p:sp>
        <p:nvSpPr>
          <p:cNvPr id="11" name="Rectangle 10">
            <a:extLst>
              <a:ext uri="{FF2B5EF4-FFF2-40B4-BE49-F238E27FC236}">
                <a16:creationId xmlns:a16="http://schemas.microsoft.com/office/drawing/2014/main" xmlns="" id="{6B203DAA-9907-4E7C-8342-969D29A756DA}"/>
              </a:ext>
            </a:extLst>
          </p:cNvPr>
          <p:cNvSpPr/>
          <p:nvPr/>
        </p:nvSpPr>
        <p:spPr>
          <a:xfrm>
            <a:off x="106184" y="766614"/>
            <a:ext cx="9037816" cy="2169811"/>
          </a:xfrm>
          <a:prstGeom prst="rect">
            <a:avLst/>
          </a:prstGeom>
          <a:ln>
            <a:noFill/>
          </a:ln>
        </p:spPr>
        <p:txBody>
          <a:bodyPr wrap="square" lIns="91425" tIns="45713" rIns="91425" bIns="45713">
            <a:spAutoFit/>
          </a:bodyPr>
          <a:lstStyle/>
          <a:p>
            <a:r>
              <a:rPr lang="en-US" sz="1500" b="1" dirty="0">
                <a:latin typeface="Times"/>
                <a:cs typeface="Times"/>
              </a:rPr>
              <a:t>Aim: </a:t>
            </a:r>
            <a:r>
              <a:rPr lang="en-US" sz="1500" dirty="0">
                <a:latin typeface="Times"/>
                <a:cs typeface="Times"/>
              </a:rPr>
              <a:t>Design a master file of the aperture of the future LUVOIR telescope that can be easily modified</a:t>
            </a:r>
          </a:p>
          <a:p>
            <a:endParaRPr lang="en-US" sz="1500" dirty="0">
              <a:latin typeface="Times"/>
              <a:cs typeface="Times"/>
            </a:endParaRPr>
          </a:p>
          <a:p>
            <a:r>
              <a:rPr lang="en-US" sz="1500" b="1" dirty="0">
                <a:latin typeface="Times"/>
                <a:cs typeface="Times"/>
              </a:rPr>
              <a:t>Description of Custom Parts: </a:t>
            </a:r>
          </a:p>
          <a:p>
            <a:pPr marL="178565" indent="-178565">
              <a:buFont typeface="Arial"/>
              <a:buChar char="•"/>
            </a:pPr>
            <a:r>
              <a:rPr lang="en-US" sz="1500" dirty="0">
                <a:latin typeface="Times"/>
                <a:cs typeface="Times"/>
              </a:rPr>
              <a:t>Mask was designed to allow for configurations of the spiders, central obstruction, and cut out to be easily made.</a:t>
            </a:r>
          </a:p>
          <a:p>
            <a:pPr marL="178565" indent="-178565">
              <a:buFont typeface="Arial"/>
              <a:buChar char="•"/>
            </a:pPr>
            <a:r>
              <a:rPr lang="en-US" sz="1500" dirty="0">
                <a:latin typeface="Times"/>
                <a:cs typeface="Times"/>
              </a:rPr>
              <a:t>Geometric formulas were used to relate dimensions such that changes to the entire design could be made by changing 2 dimensions.</a:t>
            </a:r>
          </a:p>
          <a:p>
            <a:pPr marL="178565" indent="-178565">
              <a:buFont typeface="Arial"/>
              <a:buChar char="•"/>
            </a:pPr>
            <a:endParaRPr lang="en-US" sz="1500" dirty="0">
              <a:latin typeface="Times"/>
              <a:cs typeface="Times"/>
            </a:endParaRPr>
          </a:p>
          <a:p>
            <a:r>
              <a:rPr lang="en-US" sz="1500" b="1" dirty="0">
                <a:latin typeface="Times"/>
                <a:cs typeface="Times"/>
              </a:rPr>
              <a:t>Results: </a:t>
            </a:r>
          </a:p>
          <a:p>
            <a:pPr marL="178565" indent="-178565">
              <a:buFont typeface="Arial"/>
              <a:buChar char="•"/>
            </a:pPr>
            <a:r>
              <a:rPr lang="en-US" sz="1500" dirty="0">
                <a:latin typeface="Times"/>
                <a:cs typeface="Times"/>
              </a:rPr>
              <a:t>Successfully created and documented master file that allows non-CAD users to easily change dimensions</a:t>
            </a:r>
          </a:p>
        </p:txBody>
      </p:sp>
      <p:grpSp>
        <p:nvGrpSpPr>
          <p:cNvPr id="28" name="Group 27"/>
          <p:cNvGrpSpPr/>
          <p:nvPr/>
        </p:nvGrpSpPr>
        <p:grpSpPr>
          <a:xfrm>
            <a:off x="1251288" y="3160948"/>
            <a:ext cx="6469690" cy="3362857"/>
            <a:chOff x="6006181" y="15306226"/>
            <a:chExt cx="31054510" cy="16141713"/>
          </a:xfrm>
        </p:grpSpPr>
        <p:pic>
          <p:nvPicPr>
            <p:cNvPr id="9" name="Picture 8" descr="Macintosh HD:Users:ArturoBrito:Desktop:Pictures Of Work:pupil mask.JPG"/>
            <p:cNvPicPr/>
            <p:nvPr/>
          </p:nvPicPr>
          <p:blipFill rotWithShape="1">
            <a:blip r:embed="rId3" cstate="print">
              <a:extLst>
                <a:ext uri="{BEBA8EAE-BF5A-486C-A8C5-ECC9F3942E4B}">
                  <a14:imgProps xmlns:a14="http://schemas.microsoft.com/office/drawing/2010/main">
                    <a14:imgLayer r:embed="rId4">
                      <a14:imgEffect>
                        <a14:backgroundRemoval t="3390" b="97843" l="1541" r="97381">
                          <a14:foregroundMark x1="25424" y1="15562" x2="5393" y2="50231"/>
                          <a14:foregroundMark x1="5393" y1="50231" x2="12327" y2="66872"/>
                          <a14:foregroundMark x1="12327" y1="66872" x2="24191" y2="77196"/>
                          <a14:foregroundMark x1="24191" y1="77196" x2="58089" y2="86287"/>
                          <a14:foregroundMark x1="58089" y1="86287" x2="75039" y2="82897"/>
                          <a14:foregroundMark x1="75039" y1="82897" x2="88752" y2="49923"/>
                          <a14:foregroundMark x1="88752" y1="49923" x2="87365" y2="32666"/>
                          <a14:foregroundMark x1="87365" y1="32666" x2="62096" y2="11094"/>
                          <a14:foregroundMark x1="62096" y1="11094" x2="47766" y2="5701"/>
                          <a14:foregroundMark x1="46225" y1="9245" x2="25732" y2="15100"/>
                          <a14:foregroundMark x1="5701" y1="34823" x2="2619" y2="52388"/>
                          <a14:foregroundMark x1="2619" y1="52388" x2="6626" y2="66872"/>
                          <a14:foregroundMark x1="6626" y1="66872" x2="32203" y2="86441"/>
                          <a14:foregroundMark x1="32203" y1="86441" x2="46687" y2="93991"/>
                          <a14:foregroundMark x1="46687" y1="93991" x2="63020" y2="90601"/>
                          <a14:foregroundMark x1="63020" y1="90601" x2="75347" y2="82743"/>
                          <a14:foregroundMark x1="75347" y1="82743" x2="84900" y2="71495"/>
                          <a14:foregroundMark x1="84900" y1="71495" x2="93066" y2="53005"/>
                          <a14:foregroundMark x1="93066" y1="53005" x2="90909" y2="37134"/>
                          <a14:foregroundMark x1="90909" y1="37134" x2="81510" y2="21880"/>
                          <a14:foregroundMark x1="81510" y1="21880" x2="55932" y2="4314"/>
                          <a14:foregroundMark x1="55932" y1="4314" x2="50385" y2="3390"/>
                          <a14:foregroundMark x1="45455" y1="4468" x2="44222" y2="10786"/>
                          <a14:foregroundMark x1="1541" y1="58552" x2="3082" y2="45917"/>
                          <a14:foregroundMark x1="39291" y1="96764" x2="55778" y2="97843"/>
                          <a14:foregroundMark x1="52696" y1="75039" x2="52696" y2="72727"/>
                          <a14:foregroundMark x1="46533" y1="26194" x2="50847" y2="40524"/>
                          <a14:foregroundMark x1="50847" y1="40524" x2="50847" y2="40832"/>
                          <a14:foregroundMark x1="50077" y1="49461" x2="51926" y2="59322"/>
                          <a14:foregroundMark x1="59322" y1="68413" x2="59322" y2="68413"/>
                          <a14:foregroundMark x1="61941" y1="68413" x2="61941" y2="68413"/>
                          <a14:foregroundMark x1="61941" y1="69954" x2="55470" y2="62866"/>
                          <a14:foregroundMark x1="35747" y1="61325" x2="66256" y2="64099"/>
                          <a14:foregroundMark x1="67026" y1="63636" x2="29276" y2="70724"/>
                          <a14:foregroundMark x1="29584" y1="70262" x2="47304" y2="72265"/>
                          <a14:foregroundMark x1="47304" y1="72265" x2="61941" y2="71957"/>
                          <a14:foregroundMark x1="61941" y1="71957" x2="68875" y2="69492"/>
                          <a14:foregroundMark x1="66564" y1="76271" x2="43451" y2="79969"/>
                          <a14:foregroundMark x1="43451" y1="79969" x2="27427" y2="75809"/>
                          <a14:foregroundMark x1="27427" y1="75809" x2="26965" y2="58552"/>
                          <a14:foregroundMark x1="34669" y1="35285" x2="59938" y2="32203"/>
                          <a14:foregroundMark x1="59938" y1="32203" x2="80123" y2="34823"/>
                          <a14:foregroundMark x1="60092" y1="41140" x2="28814" y2="38829"/>
                          <a14:foregroundMark x1="34977" y1="30971" x2="66256" y2="27427"/>
                          <a14:foregroundMark x1="27735" y1="29738" x2="39908" y2="21418"/>
                          <a14:foregroundMark x1="39908" y1="21418" x2="56086" y2="21109"/>
                          <a14:foregroundMark x1="56086" y1="21109" x2="71186" y2="24653"/>
                          <a14:foregroundMark x1="97381" y1="51772" x2="97381" y2="51772"/>
                          <a14:backgroundMark x1="93220" y1="6934" x2="93220" y2="6934"/>
                        </a14:backgroundRemoval>
                      </a14:imgEffect>
                    </a14:imgLayer>
                  </a14:imgProps>
                </a:ext>
                <a:ext uri="{28A0092B-C50C-407E-A947-70E740481C1C}">
                  <a14:useLocalDpi xmlns:a14="http://schemas.microsoft.com/office/drawing/2010/main"/>
                </a:ext>
              </a:extLst>
            </a:blip>
            <a:srcRect/>
            <a:stretch/>
          </p:blipFill>
          <p:spPr bwMode="auto">
            <a:xfrm>
              <a:off x="13235039" y="15306226"/>
              <a:ext cx="16510378" cy="16141713"/>
            </a:xfrm>
            <a:prstGeom prst="rect">
              <a:avLst/>
            </a:prstGeom>
            <a:noFill/>
            <a:ln>
              <a:noFill/>
            </a:ln>
            <a:extLst>
              <a:ext uri="{53640926-AAD7-44d8-BBD7-CCE9431645EC}">
                <a14:shadowObscured xmlns:a14="http://schemas.microsoft.com/office/drawing/2010/main"/>
              </a:ext>
            </a:extLst>
          </p:spPr>
        </p:pic>
        <p:sp>
          <p:nvSpPr>
            <p:cNvPr id="2" name="TextBox 1"/>
            <p:cNvSpPr txBox="1"/>
            <p:nvPr/>
          </p:nvSpPr>
          <p:spPr>
            <a:xfrm>
              <a:off x="6006181" y="18657951"/>
              <a:ext cx="6749539" cy="1329595"/>
            </a:xfrm>
            <a:prstGeom prst="rect">
              <a:avLst/>
            </a:prstGeom>
            <a:noFill/>
          </p:spPr>
          <p:txBody>
            <a:bodyPr wrap="none" rtlCol="0">
              <a:spAutoFit/>
            </a:bodyPr>
            <a:lstStyle/>
            <a:p>
              <a:r>
                <a:rPr lang="en-US" sz="1200" dirty="0">
                  <a:latin typeface="Times" panose="02020603050405020304" pitchFamily="18" charset="0"/>
                  <a:cs typeface="Times" panose="02020603050405020304" pitchFamily="18" charset="0"/>
                </a:rPr>
                <a:t>Central Obstruction</a:t>
              </a:r>
            </a:p>
          </p:txBody>
        </p:sp>
        <p:sp>
          <p:nvSpPr>
            <p:cNvPr id="4" name="TextBox 3"/>
            <p:cNvSpPr txBox="1"/>
            <p:nvPr/>
          </p:nvSpPr>
          <p:spPr>
            <a:xfrm>
              <a:off x="32543100" y="17960290"/>
              <a:ext cx="3102389" cy="1329595"/>
            </a:xfrm>
            <a:prstGeom prst="rect">
              <a:avLst/>
            </a:prstGeom>
            <a:noFill/>
          </p:spPr>
          <p:txBody>
            <a:bodyPr wrap="none" rtlCol="0">
              <a:spAutoFit/>
            </a:bodyPr>
            <a:lstStyle/>
            <a:p>
              <a:r>
                <a:rPr lang="en-US" sz="1200" dirty="0">
                  <a:latin typeface="Times" panose="02020603050405020304" pitchFamily="18" charset="0"/>
                  <a:cs typeface="Times" panose="02020603050405020304" pitchFamily="18" charset="0"/>
                </a:rPr>
                <a:t>Spiders</a:t>
              </a:r>
              <a:endParaRPr lang="en-US" sz="700" dirty="0">
                <a:latin typeface="Times" panose="02020603050405020304" pitchFamily="18" charset="0"/>
                <a:cs typeface="Times" panose="02020603050405020304" pitchFamily="18" charset="0"/>
              </a:endParaRPr>
            </a:p>
          </p:txBody>
        </p:sp>
        <p:sp>
          <p:nvSpPr>
            <p:cNvPr id="6" name="TextBox 5"/>
            <p:cNvSpPr txBox="1"/>
            <p:nvPr/>
          </p:nvSpPr>
          <p:spPr>
            <a:xfrm>
              <a:off x="30995954" y="22715645"/>
              <a:ext cx="6064737" cy="1329595"/>
            </a:xfrm>
            <a:prstGeom prst="rect">
              <a:avLst/>
            </a:prstGeom>
            <a:noFill/>
          </p:spPr>
          <p:txBody>
            <a:bodyPr wrap="none" rtlCol="0">
              <a:spAutoFit/>
            </a:bodyPr>
            <a:lstStyle/>
            <a:p>
              <a:r>
                <a:rPr lang="en-US" sz="1200" dirty="0">
                  <a:latin typeface="Times" panose="02020603050405020304" pitchFamily="18" charset="0"/>
                  <a:cs typeface="Times" panose="02020603050405020304" pitchFamily="18" charset="0"/>
                </a:rPr>
                <a:t>Aperture Cut Out</a:t>
              </a:r>
            </a:p>
          </p:txBody>
        </p:sp>
        <p:cxnSp>
          <p:nvCxnSpPr>
            <p:cNvPr id="20" name="Straight Arrow Connector 19"/>
            <p:cNvCxnSpPr/>
            <p:nvPr/>
          </p:nvCxnSpPr>
          <p:spPr>
            <a:xfrm flipH="1">
              <a:off x="23261585" y="18848713"/>
              <a:ext cx="9424951" cy="1871505"/>
            </a:xfrm>
            <a:prstGeom prst="straightConnector1">
              <a:avLst/>
            </a:prstGeom>
            <a:ln w="28575"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flipV="1">
              <a:off x="24932676" y="23260114"/>
              <a:ext cx="6149614" cy="267357"/>
            </a:xfrm>
            <a:prstGeom prst="straightConnector1">
              <a:avLst/>
            </a:prstGeom>
            <a:ln w="28575"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9692327" y="19984983"/>
              <a:ext cx="11296575" cy="3074612"/>
            </a:xfrm>
            <a:prstGeom prst="straightConnector1">
              <a:avLst/>
            </a:prstGeom>
            <a:ln w="28575"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19" name="Straight Connector 18">
            <a:extLst>
              <a:ext uri="{FF2B5EF4-FFF2-40B4-BE49-F238E27FC236}">
                <a16:creationId xmlns:a16="http://schemas.microsoft.com/office/drawing/2014/main" xmlns="" id="{02D03789-5EF9-4B68-B7C8-28DF5B86282C}"/>
              </a:ext>
            </a:extLst>
          </p:cNvPr>
          <p:cNvCxnSpPr>
            <a:cxnSpLocks/>
          </p:cNvCxnSpPr>
          <p:nvPr/>
        </p:nvCxnSpPr>
        <p:spPr>
          <a:xfrm flipH="1">
            <a:off x="17824" y="731378"/>
            <a:ext cx="9144000" cy="0"/>
          </a:xfrm>
          <a:prstGeom prst="line">
            <a:avLst/>
          </a:prstGeom>
          <a:ln w="28575" cmpd="sng">
            <a:solidFill>
              <a:srgbClr val="000000"/>
            </a:solidFill>
          </a:ln>
        </p:spPr>
        <p:style>
          <a:lnRef idx="3">
            <a:schemeClr val="accent3"/>
          </a:lnRef>
          <a:fillRef idx="0">
            <a:schemeClr val="accent3"/>
          </a:fillRef>
          <a:effectRef idx="2">
            <a:schemeClr val="accent3"/>
          </a:effectRef>
          <a:fontRef idx="minor">
            <a:schemeClr val="tx1"/>
          </a:fontRef>
        </p:style>
      </p:cxnSp>
      <p:sp>
        <p:nvSpPr>
          <p:cNvPr id="29" name="Rectangle 28"/>
          <p:cNvSpPr/>
          <p:nvPr/>
        </p:nvSpPr>
        <p:spPr>
          <a:xfrm>
            <a:off x="2854781" y="6557543"/>
            <a:ext cx="3551067" cy="234676"/>
          </a:xfrm>
          <a:prstGeom prst="rect">
            <a:avLst/>
          </a:prstGeom>
        </p:spPr>
        <p:txBody>
          <a:bodyPr wrap="square" lIns="19047" tIns="9523" rIns="19047" bIns="9523">
            <a:spAutoFit/>
          </a:bodyPr>
          <a:lstStyle/>
          <a:p>
            <a:pPr algn="ctr"/>
            <a:r>
              <a:rPr lang="en-US" sz="1400" i="1" dirty="0">
                <a:latin typeface="Times"/>
                <a:cs typeface="Times"/>
              </a:rPr>
              <a:t>SolidWorks Design of LUVOIR </a:t>
            </a:r>
            <a:r>
              <a:rPr lang="en-US" sz="1400" i="1" dirty="0" err="1">
                <a:latin typeface="Times"/>
                <a:cs typeface="Times"/>
              </a:rPr>
              <a:t>Lyot</a:t>
            </a:r>
            <a:r>
              <a:rPr lang="en-US" sz="1400" i="1" dirty="0">
                <a:latin typeface="Times"/>
                <a:cs typeface="Times"/>
              </a:rPr>
              <a:t> Stop Mask</a:t>
            </a:r>
            <a:endParaRPr lang="en-US" sz="1400" i="1" dirty="0"/>
          </a:p>
        </p:txBody>
      </p:sp>
      <p:sp>
        <p:nvSpPr>
          <p:cNvPr id="3" name="Slide Number Placeholder 2"/>
          <p:cNvSpPr>
            <a:spLocks noGrp="1"/>
          </p:cNvSpPr>
          <p:nvPr>
            <p:ph type="sldNum" sz="quarter" idx="12"/>
          </p:nvPr>
        </p:nvSpPr>
        <p:spPr/>
        <p:txBody>
          <a:bodyPr/>
          <a:lstStyle/>
          <a:p>
            <a:fld id="{4E57AD28-D0A0-5245-849C-EA4BAD512B75}" type="slidenum">
              <a:rPr lang="en-US" smtClean="0"/>
              <a:t>19</a:t>
            </a:fld>
            <a:endParaRPr lang="en-US" dirty="0"/>
          </a:p>
        </p:txBody>
      </p:sp>
    </p:spTree>
    <p:extLst>
      <p:ext uri="{BB962C8B-B14F-4D97-AF65-F5344CB8AC3E}">
        <p14:creationId xmlns:p14="http://schemas.microsoft.com/office/powerpoint/2010/main" val="1436624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xmlns="" id="{02D03789-5EF9-4B68-B7C8-28DF5B86282C}"/>
              </a:ext>
            </a:extLst>
          </p:cNvPr>
          <p:cNvCxnSpPr>
            <a:cxnSpLocks/>
          </p:cNvCxnSpPr>
          <p:nvPr/>
        </p:nvCxnSpPr>
        <p:spPr>
          <a:xfrm flipH="1">
            <a:off x="0" y="699628"/>
            <a:ext cx="9144000" cy="0"/>
          </a:xfrm>
          <a:prstGeom prst="line">
            <a:avLst/>
          </a:prstGeom>
          <a:ln w="28575" cmpd="sng">
            <a:solidFill>
              <a:srgbClr val="000000"/>
            </a:solidFill>
          </a:ln>
        </p:spPr>
        <p:style>
          <a:lnRef idx="3">
            <a:schemeClr val="accent3"/>
          </a:lnRef>
          <a:fillRef idx="0">
            <a:schemeClr val="accent3"/>
          </a:fillRef>
          <a:effectRef idx="2">
            <a:schemeClr val="accent3"/>
          </a:effectRef>
          <a:fontRef idx="minor">
            <a:schemeClr val="tx1"/>
          </a:fontRef>
        </p:style>
      </p:cxnSp>
      <p:sp>
        <p:nvSpPr>
          <p:cNvPr id="7" name="TextBox 6">
            <a:extLst>
              <a:ext uri="{FF2B5EF4-FFF2-40B4-BE49-F238E27FC236}">
                <a16:creationId xmlns:a16="http://schemas.microsoft.com/office/drawing/2014/main" xmlns="" id="{397475B3-9DC1-4EF8-BDD6-89D25E6A489A}"/>
              </a:ext>
            </a:extLst>
          </p:cNvPr>
          <p:cNvSpPr txBox="1"/>
          <p:nvPr/>
        </p:nvSpPr>
        <p:spPr>
          <a:xfrm>
            <a:off x="125332" y="285537"/>
            <a:ext cx="8436429" cy="403957"/>
          </a:xfrm>
          <a:prstGeom prst="rect">
            <a:avLst/>
          </a:prstGeom>
          <a:noFill/>
        </p:spPr>
        <p:txBody>
          <a:bodyPr wrap="square" lIns="19047" tIns="9523" rIns="19047" bIns="9523" rtlCol="0">
            <a:spAutoFit/>
          </a:bodyPr>
          <a:lstStyle/>
          <a:p>
            <a:r>
              <a:rPr lang="en-US" sz="2500" b="1" dirty="0">
                <a:latin typeface="Times"/>
                <a:cs typeface="Times"/>
              </a:rPr>
              <a:t>Table of Contents</a:t>
            </a:r>
          </a:p>
        </p:txBody>
      </p:sp>
      <p:sp>
        <p:nvSpPr>
          <p:cNvPr id="36" name="Title 1">
            <a:extLst>
              <a:ext uri="{FF2B5EF4-FFF2-40B4-BE49-F238E27FC236}">
                <a16:creationId xmlns:a16="http://schemas.microsoft.com/office/drawing/2014/main" xmlns="" id="{F8951BA3-7A43-4ABD-B181-47AAECEFBD0F}"/>
              </a:ext>
            </a:extLst>
          </p:cNvPr>
          <p:cNvSpPr txBox="1">
            <a:spLocks/>
          </p:cNvSpPr>
          <p:nvPr/>
        </p:nvSpPr>
        <p:spPr>
          <a:xfrm>
            <a:off x="472436" y="1052300"/>
            <a:ext cx="8229600" cy="1143000"/>
          </a:xfrm>
          <a:prstGeom prst="rect">
            <a:avLst/>
          </a:prstGeom>
        </p:spPr>
        <p:txBody>
          <a:bodyPr vert="horz" lIns="91395" tIns="45699" rIns="91395" bIns="45699" rtlCol="0" anchor="ctr">
            <a:normAutofit/>
          </a:bodyPr>
          <a:lstStyle>
            <a:lvl1pPr algn="ctr" defTabSz="2193859" rtl="0" eaLnBrk="1" latinLnBrk="0" hangingPunct="1">
              <a:spcBef>
                <a:spcPct val="0"/>
              </a:spcBef>
              <a:buNone/>
              <a:defRPr sz="21100" kern="1200">
                <a:solidFill>
                  <a:schemeClr val="tx1"/>
                </a:solidFill>
                <a:latin typeface="+mj-lt"/>
                <a:ea typeface="+mj-ea"/>
                <a:cs typeface="+mj-cs"/>
              </a:defRPr>
            </a:lvl1pPr>
          </a:lstStyle>
          <a:p>
            <a:pPr algn="l"/>
            <a:endParaRPr lang="en-US" sz="2000" dirty="0"/>
          </a:p>
        </p:txBody>
      </p:sp>
      <p:sp>
        <p:nvSpPr>
          <p:cNvPr id="6" name="Slide Number Placeholder 5"/>
          <p:cNvSpPr>
            <a:spLocks noGrp="1"/>
          </p:cNvSpPr>
          <p:nvPr>
            <p:ph type="sldNum" sz="quarter" idx="12"/>
          </p:nvPr>
        </p:nvSpPr>
        <p:spPr/>
        <p:txBody>
          <a:bodyPr/>
          <a:lstStyle/>
          <a:p>
            <a:fld id="{4E57AD28-D0A0-5245-849C-EA4BAD512B75}" type="slidenum">
              <a:rPr lang="en-US" smtClean="0"/>
              <a:t>2</a:t>
            </a:fld>
            <a:endParaRPr lang="en-US" dirty="0"/>
          </a:p>
        </p:txBody>
      </p:sp>
      <p:sp>
        <p:nvSpPr>
          <p:cNvPr id="27" name="TextBox 26">
            <a:extLst>
              <a:ext uri="{FF2B5EF4-FFF2-40B4-BE49-F238E27FC236}">
                <a16:creationId xmlns:a16="http://schemas.microsoft.com/office/drawing/2014/main" xmlns="" id="{0C81FDF8-3F45-4174-B15B-66F9D168E5B9}"/>
              </a:ext>
            </a:extLst>
          </p:cNvPr>
          <p:cNvSpPr txBox="1"/>
          <p:nvPr/>
        </p:nvSpPr>
        <p:spPr>
          <a:xfrm>
            <a:off x="95138" y="833566"/>
            <a:ext cx="9144000" cy="4728213"/>
          </a:xfrm>
          <a:prstGeom prst="rect">
            <a:avLst/>
          </a:prstGeom>
          <a:noFill/>
        </p:spPr>
        <p:txBody>
          <a:bodyPr wrap="square" lIns="19047" tIns="9523" rIns="19047" bIns="9523" rtlCol="0">
            <a:spAutoFit/>
          </a:bodyPr>
          <a:lstStyle/>
          <a:p>
            <a:pPr marL="400050" indent="-400050">
              <a:buFont typeface="+mj-lt"/>
              <a:buAutoNum type="romanUcPeriod"/>
            </a:pPr>
            <a:r>
              <a:rPr lang="en-US" sz="1700" b="1" dirty="0">
                <a:latin typeface="Times"/>
                <a:cs typeface="Times"/>
              </a:rPr>
              <a:t>  </a:t>
            </a:r>
            <a:r>
              <a:rPr lang="en-US" sz="1700" dirty="0">
                <a:latin typeface="Times"/>
                <a:cs typeface="Times"/>
              </a:rPr>
              <a:t>Space Telescope Science Institute Experience</a:t>
            </a:r>
          </a:p>
          <a:p>
            <a:pPr marL="799881" lvl="1" indent="-342900">
              <a:buFont typeface="+mj-lt"/>
              <a:buAutoNum type="alphaUcPeriod"/>
            </a:pPr>
            <a:r>
              <a:rPr lang="en-US" sz="1700" b="1" dirty="0">
                <a:latin typeface="Times"/>
                <a:cs typeface="Times"/>
              </a:rPr>
              <a:t> </a:t>
            </a:r>
            <a:r>
              <a:rPr lang="en-US" sz="1700" dirty="0">
                <a:latin typeface="Times"/>
                <a:cs typeface="Times"/>
              </a:rPr>
              <a:t>HiCAT Testbed Configuration Overview</a:t>
            </a:r>
          </a:p>
          <a:p>
            <a:pPr marL="1199666" lvl="2" indent="-285704">
              <a:buFont typeface="+mj-lt"/>
              <a:buAutoNum type="arabicPeriod"/>
            </a:pPr>
            <a:r>
              <a:rPr lang="en-US" sz="1700" dirty="0">
                <a:latin typeface="Times"/>
                <a:cs typeface="Times"/>
              </a:rPr>
              <a:t> Tip-Tilt Apodizer Mount</a:t>
            </a:r>
          </a:p>
          <a:p>
            <a:pPr marL="1199666" lvl="2" indent="-285704">
              <a:buFont typeface="+mj-lt"/>
              <a:buAutoNum type="arabicPeriod"/>
            </a:pPr>
            <a:r>
              <a:rPr lang="en-US" sz="1700" dirty="0">
                <a:latin typeface="Times"/>
                <a:cs typeface="Times"/>
              </a:rPr>
              <a:t> Phase Retrieval Camera Mount</a:t>
            </a:r>
          </a:p>
          <a:p>
            <a:pPr marL="1199666" lvl="2" indent="-285704">
              <a:buFont typeface="+mj-lt"/>
              <a:buAutoNum type="arabicPeriod"/>
            </a:pPr>
            <a:r>
              <a:rPr lang="en-US" sz="1700" dirty="0">
                <a:latin typeface="Times"/>
                <a:cs typeface="Times"/>
              </a:rPr>
              <a:t> Initial Mirror Mount vs. Upgraded Mirror Mount</a:t>
            </a:r>
          </a:p>
          <a:p>
            <a:pPr marL="1199666" lvl="2" indent="-285704">
              <a:buFont typeface="+mj-lt"/>
              <a:buAutoNum type="arabicPeriod"/>
            </a:pPr>
            <a:r>
              <a:rPr lang="en-US" sz="1700" dirty="0">
                <a:latin typeface="Times"/>
                <a:cs typeface="Times"/>
              </a:rPr>
              <a:t> Imaging Camera Mount</a:t>
            </a:r>
          </a:p>
          <a:p>
            <a:pPr marL="1199666" lvl="2" indent="-285704">
              <a:buFont typeface="+mj-lt"/>
              <a:buAutoNum type="arabicPeriod"/>
            </a:pPr>
            <a:r>
              <a:rPr lang="en-US" sz="1700" dirty="0">
                <a:latin typeface="Times"/>
                <a:cs typeface="Times"/>
              </a:rPr>
              <a:t> LUVOIR Lyot Stop Mask</a:t>
            </a:r>
          </a:p>
          <a:p>
            <a:pPr marL="742685" lvl="1" indent="-285704">
              <a:buFont typeface="+mj-lt"/>
              <a:buAutoNum type="alphaUcPeriod"/>
            </a:pPr>
            <a:r>
              <a:rPr lang="en-US" sz="1700" b="1" dirty="0">
                <a:latin typeface="Times"/>
                <a:cs typeface="Times"/>
              </a:rPr>
              <a:t> </a:t>
            </a:r>
            <a:r>
              <a:rPr lang="en-US" sz="1700" dirty="0">
                <a:latin typeface="Times"/>
                <a:cs typeface="Times"/>
              </a:rPr>
              <a:t>Sheetmetal Laser Cover</a:t>
            </a:r>
            <a:endParaRPr lang="en-US" sz="1700" b="1" dirty="0">
              <a:latin typeface="Times"/>
              <a:cs typeface="Times"/>
            </a:endParaRPr>
          </a:p>
          <a:p>
            <a:pPr marL="742685" lvl="1" indent="-285704">
              <a:buFont typeface="+mj-lt"/>
              <a:buAutoNum type="alphaUcPeriod"/>
            </a:pPr>
            <a:endParaRPr lang="en-US" sz="1700" b="1" dirty="0">
              <a:latin typeface="Times"/>
              <a:cs typeface="Times"/>
            </a:endParaRPr>
          </a:p>
          <a:p>
            <a:pPr marL="285704" indent="-285704">
              <a:buFont typeface="+mj-lt"/>
              <a:buAutoNum type="romanUcPeriod"/>
            </a:pPr>
            <a:r>
              <a:rPr lang="en-US" sz="1700" b="1" dirty="0">
                <a:latin typeface="Times"/>
                <a:cs typeface="Times"/>
              </a:rPr>
              <a:t> </a:t>
            </a:r>
            <a:r>
              <a:rPr lang="en-US" sz="1700" dirty="0">
                <a:latin typeface="Times"/>
                <a:cs typeface="Times"/>
              </a:rPr>
              <a:t>Johns Hopkins Senior Design Project</a:t>
            </a:r>
          </a:p>
          <a:p>
            <a:pPr marL="799881" lvl="1" indent="-342900">
              <a:buFont typeface="+mj-lt"/>
              <a:buAutoNum type="arabicPeriod"/>
            </a:pPr>
            <a:r>
              <a:rPr lang="en-US" sz="1700" dirty="0">
                <a:latin typeface="Times"/>
                <a:cs typeface="Times"/>
              </a:rPr>
              <a:t>Project Overview</a:t>
            </a:r>
          </a:p>
          <a:p>
            <a:pPr marL="742685" lvl="1" indent="-285704">
              <a:buFont typeface="+mj-lt"/>
              <a:buAutoNum type="arabicPeriod"/>
            </a:pPr>
            <a:r>
              <a:rPr lang="en-US" sz="1700" dirty="0">
                <a:latin typeface="Times"/>
                <a:cs typeface="Times"/>
              </a:rPr>
              <a:t> Drill Press Testing Set Up</a:t>
            </a:r>
          </a:p>
          <a:p>
            <a:pPr marL="742685" lvl="1" indent="-285704">
              <a:buFont typeface="+mj-lt"/>
              <a:buAutoNum type="arabicPeriod"/>
            </a:pPr>
            <a:r>
              <a:rPr lang="en-US" sz="1700" dirty="0">
                <a:latin typeface="Times"/>
                <a:cs typeface="Times"/>
              </a:rPr>
              <a:t> Door Testing Apparatus</a:t>
            </a:r>
          </a:p>
          <a:p>
            <a:pPr marL="742685" lvl="1" indent="-285704">
              <a:buFont typeface="+mj-lt"/>
              <a:buAutoNum type="arabicPeriod"/>
            </a:pPr>
            <a:r>
              <a:rPr lang="en-US" sz="1700" dirty="0">
                <a:latin typeface="Times"/>
                <a:cs typeface="Times"/>
              </a:rPr>
              <a:t> Senior Design Team Poster</a:t>
            </a:r>
          </a:p>
          <a:p>
            <a:pPr marL="742685" lvl="1" indent="-285704">
              <a:buFont typeface="+mj-lt"/>
              <a:buAutoNum type="arabicPeriod"/>
            </a:pPr>
            <a:endParaRPr lang="en-US" sz="1700" b="1" dirty="0">
              <a:latin typeface="Times"/>
              <a:cs typeface="Times"/>
            </a:endParaRPr>
          </a:p>
          <a:p>
            <a:pPr marL="285704" indent="-285704">
              <a:buFont typeface="+mj-lt"/>
              <a:buAutoNum type="romanUcPeriod"/>
            </a:pPr>
            <a:r>
              <a:rPr lang="en-US" sz="1700" b="1" dirty="0">
                <a:latin typeface="Times"/>
                <a:cs typeface="Times"/>
              </a:rPr>
              <a:t> </a:t>
            </a:r>
            <a:r>
              <a:rPr lang="en-US" sz="1700" dirty="0">
                <a:latin typeface="Times"/>
                <a:cs typeface="Times"/>
              </a:rPr>
              <a:t>Design and Analysis of Dynamic Systems Lab Research</a:t>
            </a:r>
            <a:endParaRPr lang="en-US" sz="1700" b="1" dirty="0">
              <a:latin typeface="Times"/>
              <a:cs typeface="Times"/>
            </a:endParaRPr>
          </a:p>
          <a:p>
            <a:pPr marL="799881" lvl="1" indent="-342900">
              <a:buFont typeface="+mj-lt"/>
              <a:buAutoNum type="arabicPeriod"/>
            </a:pPr>
            <a:r>
              <a:rPr lang="en-US" sz="1700" dirty="0">
                <a:latin typeface="Times"/>
                <a:cs typeface="Times"/>
              </a:rPr>
              <a:t>Inverted Pendulum</a:t>
            </a:r>
          </a:p>
          <a:p>
            <a:pPr marL="742685" lvl="1" indent="-285704">
              <a:buFont typeface="+mj-lt"/>
              <a:buAutoNum type="arabicPeriod"/>
            </a:pPr>
            <a:r>
              <a:rPr lang="en-US" sz="1700" dirty="0">
                <a:latin typeface="Times"/>
                <a:cs typeface="Times"/>
              </a:rPr>
              <a:t> Videos of Inverted Pendulum</a:t>
            </a:r>
          </a:p>
        </p:txBody>
      </p:sp>
    </p:spTree>
    <p:extLst>
      <p:ext uri="{BB962C8B-B14F-4D97-AF65-F5344CB8AC3E}">
        <p14:creationId xmlns:p14="http://schemas.microsoft.com/office/powerpoint/2010/main" val="2534616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397475B3-9DC1-4EF8-BDD6-89D25E6A489A}"/>
              </a:ext>
            </a:extLst>
          </p:cNvPr>
          <p:cNvSpPr txBox="1"/>
          <p:nvPr/>
        </p:nvSpPr>
        <p:spPr>
          <a:xfrm>
            <a:off x="97481" y="341236"/>
            <a:ext cx="8436429" cy="403957"/>
          </a:xfrm>
          <a:prstGeom prst="rect">
            <a:avLst/>
          </a:prstGeom>
          <a:noFill/>
        </p:spPr>
        <p:txBody>
          <a:bodyPr wrap="square" lIns="19047" tIns="9523" rIns="19047" bIns="9523" rtlCol="0">
            <a:spAutoFit/>
          </a:bodyPr>
          <a:lstStyle/>
          <a:p>
            <a:r>
              <a:rPr lang="en-US" sz="2500" b="1" dirty="0" err="1">
                <a:latin typeface="Times"/>
                <a:cs typeface="Times"/>
              </a:rPr>
              <a:t>Sheetmetal</a:t>
            </a:r>
            <a:r>
              <a:rPr lang="en-US" sz="2500" b="1" dirty="0">
                <a:latin typeface="Times"/>
                <a:cs typeface="Times"/>
              </a:rPr>
              <a:t> Laser Cover</a:t>
            </a:r>
          </a:p>
        </p:txBody>
      </p:sp>
      <p:sp>
        <p:nvSpPr>
          <p:cNvPr id="36" name="Title 1">
            <a:extLst>
              <a:ext uri="{FF2B5EF4-FFF2-40B4-BE49-F238E27FC236}">
                <a16:creationId xmlns:a16="http://schemas.microsoft.com/office/drawing/2014/main" xmlns="" id="{F8951BA3-7A43-4ABD-B181-47AAECEFBD0F}"/>
              </a:ext>
            </a:extLst>
          </p:cNvPr>
          <p:cNvSpPr txBox="1">
            <a:spLocks/>
          </p:cNvSpPr>
          <p:nvPr/>
        </p:nvSpPr>
        <p:spPr>
          <a:xfrm>
            <a:off x="472436" y="1052300"/>
            <a:ext cx="8229600" cy="1143000"/>
          </a:xfrm>
          <a:prstGeom prst="rect">
            <a:avLst/>
          </a:prstGeom>
        </p:spPr>
        <p:txBody>
          <a:bodyPr vert="horz" lIns="91395" tIns="45699" rIns="91395" bIns="45699" rtlCol="0" anchor="ctr">
            <a:normAutofit/>
          </a:bodyPr>
          <a:lstStyle>
            <a:lvl1pPr algn="ctr" defTabSz="2193859" rtl="0" eaLnBrk="1" latinLnBrk="0" hangingPunct="1">
              <a:spcBef>
                <a:spcPct val="0"/>
              </a:spcBef>
              <a:buNone/>
              <a:defRPr sz="21100" kern="1200">
                <a:solidFill>
                  <a:schemeClr val="tx1"/>
                </a:solidFill>
                <a:latin typeface="+mj-lt"/>
                <a:ea typeface="+mj-ea"/>
                <a:cs typeface="+mj-cs"/>
              </a:defRPr>
            </a:lvl1pPr>
          </a:lstStyle>
          <a:p>
            <a:pPr algn="l"/>
            <a:endParaRPr lang="en-US" sz="2000" dirty="0"/>
          </a:p>
        </p:txBody>
      </p:sp>
      <p:sp>
        <p:nvSpPr>
          <p:cNvPr id="4" name="Rectangle 3"/>
          <p:cNvSpPr/>
          <p:nvPr/>
        </p:nvSpPr>
        <p:spPr>
          <a:xfrm>
            <a:off x="2924410" y="6513623"/>
            <a:ext cx="3551067" cy="234676"/>
          </a:xfrm>
          <a:prstGeom prst="rect">
            <a:avLst/>
          </a:prstGeom>
        </p:spPr>
        <p:txBody>
          <a:bodyPr wrap="square" lIns="19047" tIns="9523" rIns="19047" bIns="9523">
            <a:spAutoFit/>
          </a:bodyPr>
          <a:lstStyle/>
          <a:p>
            <a:pPr algn="ctr"/>
            <a:r>
              <a:rPr lang="en-US" sz="1400" i="1" dirty="0">
                <a:latin typeface="Times"/>
                <a:cs typeface="Times"/>
              </a:rPr>
              <a:t>Image of SolidWorks Laser Cover</a:t>
            </a:r>
            <a:endParaRPr lang="en-US" sz="1400" i="1" dirty="0"/>
          </a:p>
        </p:txBody>
      </p:sp>
      <p:sp>
        <p:nvSpPr>
          <p:cNvPr id="11" name="Rectangle 10">
            <a:extLst>
              <a:ext uri="{FF2B5EF4-FFF2-40B4-BE49-F238E27FC236}">
                <a16:creationId xmlns:a16="http://schemas.microsoft.com/office/drawing/2014/main" xmlns="" id="{6B203DAA-9907-4E7C-8342-969D29A756DA}"/>
              </a:ext>
            </a:extLst>
          </p:cNvPr>
          <p:cNvSpPr/>
          <p:nvPr/>
        </p:nvSpPr>
        <p:spPr>
          <a:xfrm>
            <a:off x="83555" y="808389"/>
            <a:ext cx="9037816" cy="2400643"/>
          </a:xfrm>
          <a:prstGeom prst="rect">
            <a:avLst/>
          </a:prstGeom>
          <a:ln>
            <a:noFill/>
          </a:ln>
        </p:spPr>
        <p:txBody>
          <a:bodyPr wrap="square" lIns="91425" tIns="45713" rIns="91425" bIns="45713">
            <a:spAutoFit/>
          </a:bodyPr>
          <a:lstStyle/>
          <a:p>
            <a:r>
              <a:rPr lang="en-US" sz="1500" b="1" dirty="0">
                <a:latin typeface="Times"/>
                <a:cs typeface="Times"/>
              </a:rPr>
              <a:t>Aim: </a:t>
            </a:r>
            <a:r>
              <a:rPr lang="en-US" sz="1500" dirty="0">
                <a:latin typeface="Times"/>
                <a:cs typeface="Times"/>
              </a:rPr>
              <a:t>Design a cover to decrease light that may escape from module when low powered laser is operational</a:t>
            </a:r>
          </a:p>
          <a:p>
            <a:endParaRPr lang="en-US" sz="1500" b="1" dirty="0">
              <a:latin typeface="Times"/>
              <a:cs typeface="Times"/>
            </a:endParaRPr>
          </a:p>
          <a:p>
            <a:r>
              <a:rPr lang="en-US" sz="1500" b="1" dirty="0">
                <a:latin typeface="Times"/>
                <a:cs typeface="Times"/>
              </a:rPr>
              <a:t>Description of Custom Part: </a:t>
            </a:r>
          </a:p>
          <a:p>
            <a:pPr marL="178565" indent="-178565">
              <a:buFont typeface="Arial"/>
              <a:buChar char="•"/>
            </a:pPr>
            <a:r>
              <a:rPr lang="en-US" sz="1500" dirty="0">
                <a:latin typeface="Times"/>
                <a:cs typeface="Times"/>
              </a:rPr>
              <a:t>Cover was designed to house various filter wheels, polarizers, and lens along with fiber ports for fiber optic lasers in a safe and sturdy space.</a:t>
            </a:r>
          </a:p>
          <a:p>
            <a:pPr marL="178565" indent="-178565">
              <a:buFont typeface="Arial"/>
              <a:buChar char="•"/>
            </a:pPr>
            <a:r>
              <a:rPr lang="en-US" sz="1500" dirty="0">
                <a:latin typeface="Times"/>
                <a:cs typeface="Times"/>
              </a:rPr>
              <a:t>The sheetmetal part was designed as a 2D profile, cut on a waterjet, and bent into shape</a:t>
            </a:r>
          </a:p>
          <a:p>
            <a:pPr marL="178565" indent="-178565">
              <a:buFont typeface="Arial"/>
              <a:buChar char="•"/>
            </a:pPr>
            <a:endParaRPr lang="en-US" sz="1500" dirty="0">
              <a:latin typeface="Times"/>
              <a:cs typeface="Times"/>
            </a:endParaRPr>
          </a:p>
          <a:p>
            <a:r>
              <a:rPr lang="en-US" sz="1500" b="1" dirty="0">
                <a:latin typeface="Times"/>
                <a:cs typeface="Times"/>
              </a:rPr>
              <a:t>Results: </a:t>
            </a:r>
          </a:p>
          <a:p>
            <a:pPr marL="178565" indent="-178565">
              <a:buFont typeface="Arial"/>
              <a:buChar char="•"/>
            </a:pPr>
            <a:r>
              <a:rPr lang="en-US" sz="1500" dirty="0">
                <a:latin typeface="Times"/>
                <a:cs typeface="Times"/>
              </a:rPr>
              <a:t>Successfully used on laser source module to decrease light </a:t>
            </a:r>
          </a:p>
          <a:p>
            <a:endParaRPr lang="en-US" sz="1500" b="1" dirty="0">
              <a:latin typeface="Times"/>
              <a:cs typeface="Times"/>
            </a:endParaRPr>
          </a:p>
        </p:txBody>
      </p:sp>
      <p:grpSp>
        <p:nvGrpSpPr>
          <p:cNvPr id="12" name="Group 11"/>
          <p:cNvGrpSpPr/>
          <p:nvPr/>
        </p:nvGrpSpPr>
        <p:grpSpPr>
          <a:xfrm>
            <a:off x="619408" y="3341970"/>
            <a:ext cx="8383451" cy="3008134"/>
            <a:chOff x="-1170593" y="14236792"/>
            <a:chExt cx="23973100" cy="7486012"/>
          </a:xfrm>
        </p:grpSpPr>
        <p:pic>
          <p:nvPicPr>
            <p:cNvPr id="13" name="Picture 12" descr="Macintosh HD:Users:ArturoBrito:Desktop:Pictures Of Work:Laser Box.JPG"/>
            <p:cNvPicPr/>
            <p:nvPr/>
          </p:nvPicPr>
          <p:blipFill rotWithShape="1">
            <a:blip r:embed="rId2" cstate="print">
              <a:extLst>
                <a:ext uri="{28A0092B-C50C-407E-A947-70E740481C1C}">
                  <a14:useLocalDpi xmlns:a14="http://schemas.microsoft.com/office/drawing/2010/main"/>
                </a:ext>
              </a:extLst>
            </a:blip>
            <a:srcRect/>
            <a:stretch/>
          </p:blipFill>
          <p:spPr bwMode="auto">
            <a:xfrm>
              <a:off x="2339528" y="14236792"/>
              <a:ext cx="15173504" cy="7486012"/>
            </a:xfrm>
            <a:prstGeom prst="rect">
              <a:avLst/>
            </a:prstGeom>
            <a:noFill/>
            <a:ln>
              <a:noFill/>
            </a:ln>
            <a:extLst>
              <a:ext uri="{53640926-AAD7-44d8-BBD7-CCE9431645EC}">
                <a14:shadowObscured xmlns:a14="http://schemas.microsoft.com/office/drawing/2010/main"/>
              </a:ext>
            </a:extLst>
          </p:spPr>
        </p:pic>
        <p:sp>
          <p:nvSpPr>
            <p:cNvPr id="14" name="TextBox 13"/>
            <p:cNvSpPr txBox="1"/>
            <p:nvPr/>
          </p:nvSpPr>
          <p:spPr>
            <a:xfrm>
              <a:off x="18634738" y="15752229"/>
              <a:ext cx="4167769" cy="1148895"/>
            </a:xfrm>
            <a:prstGeom prst="rect">
              <a:avLst/>
            </a:prstGeom>
            <a:noFill/>
          </p:spPr>
          <p:txBody>
            <a:bodyPr wrap="square" rtlCol="0">
              <a:spAutoFit/>
            </a:bodyPr>
            <a:lstStyle/>
            <a:p>
              <a:r>
                <a:rPr lang="en-US" sz="1200" dirty="0">
                  <a:latin typeface="Times"/>
                  <a:cs typeface="Times"/>
                </a:rPr>
                <a:t>Fiber Optic </a:t>
              </a:r>
            </a:p>
            <a:p>
              <a:r>
                <a:rPr lang="en-US" sz="1200" dirty="0">
                  <a:latin typeface="Times"/>
                  <a:cs typeface="Times"/>
                </a:rPr>
                <a:t>Laser Coupler</a:t>
              </a:r>
            </a:p>
          </p:txBody>
        </p:sp>
        <p:cxnSp>
          <p:nvCxnSpPr>
            <p:cNvPr id="15" name="Straight Arrow Connector 14"/>
            <p:cNvCxnSpPr/>
            <p:nvPr/>
          </p:nvCxnSpPr>
          <p:spPr>
            <a:xfrm flipH="1">
              <a:off x="15854029" y="16419951"/>
              <a:ext cx="2827344" cy="1004944"/>
            </a:xfrm>
            <a:prstGeom prst="straightConnector1">
              <a:avLst/>
            </a:prstGeom>
            <a:ln w="28575" cmpd="sng">
              <a:tailEnd type="arrow"/>
            </a:ln>
          </p:spPr>
          <p:style>
            <a:lnRef idx="2">
              <a:schemeClr val="dk1"/>
            </a:lnRef>
            <a:fillRef idx="0">
              <a:schemeClr val="dk1"/>
            </a:fillRef>
            <a:effectRef idx="1">
              <a:schemeClr val="dk1"/>
            </a:effectRef>
            <a:fontRef idx="minor">
              <a:schemeClr val="tx1"/>
            </a:fontRef>
          </p:style>
        </p:cxnSp>
        <p:sp>
          <p:nvSpPr>
            <p:cNvPr id="17" name="TextBox 16"/>
            <p:cNvSpPr txBox="1"/>
            <p:nvPr/>
          </p:nvSpPr>
          <p:spPr>
            <a:xfrm>
              <a:off x="-1170593" y="16925549"/>
              <a:ext cx="3081208" cy="1148895"/>
            </a:xfrm>
            <a:prstGeom prst="rect">
              <a:avLst/>
            </a:prstGeom>
            <a:noFill/>
          </p:spPr>
          <p:txBody>
            <a:bodyPr wrap="square" rtlCol="0">
              <a:spAutoFit/>
            </a:bodyPr>
            <a:lstStyle/>
            <a:p>
              <a:r>
                <a:rPr lang="en-US" sz="1200" dirty="0">
                  <a:latin typeface="Times"/>
                  <a:cs typeface="Times"/>
                </a:rPr>
                <a:t>Filter Wheel cable ports</a:t>
              </a:r>
            </a:p>
          </p:txBody>
        </p:sp>
        <p:cxnSp>
          <p:nvCxnSpPr>
            <p:cNvPr id="18" name="Straight Arrow Connector 17"/>
            <p:cNvCxnSpPr/>
            <p:nvPr/>
          </p:nvCxnSpPr>
          <p:spPr>
            <a:xfrm>
              <a:off x="1279274" y="17667469"/>
              <a:ext cx="6407744" cy="1782795"/>
            </a:xfrm>
            <a:prstGeom prst="straightConnector1">
              <a:avLst/>
            </a:prstGeom>
            <a:ln w="28575" cmpd="sng">
              <a:solidFill>
                <a:srgbClr val="000000"/>
              </a:solidFill>
              <a:tailEnd type="arrow"/>
            </a:ln>
            <a:effectLst>
              <a:glow>
                <a:schemeClr val="bg1">
                  <a:alpha val="19000"/>
                </a:schemeClr>
              </a:glow>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1239452" y="17632815"/>
              <a:ext cx="8853934" cy="1817450"/>
            </a:xfrm>
            <a:prstGeom prst="straightConnector1">
              <a:avLst/>
            </a:prstGeom>
            <a:ln w="28575" cmpd="sng">
              <a:solidFill>
                <a:srgbClr val="080808"/>
              </a:solidFill>
              <a:tailEnd type="arrow"/>
            </a:ln>
            <a:effectLst>
              <a:glow>
                <a:schemeClr val="bg1">
                  <a:alpha val="19000"/>
                </a:schemeClr>
              </a:glow>
            </a:effectLst>
          </p:spPr>
          <p:style>
            <a:lnRef idx="2">
              <a:schemeClr val="accent1"/>
            </a:lnRef>
            <a:fillRef idx="0">
              <a:schemeClr val="accent1"/>
            </a:fillRef>
            <a:effectRef idx="1">
              <a:schemeClr val="accent1"/>
            </a:effectRef>
            <a:fontRef idx="minor">
              <a:schemeClr val="tx1"/>
            </a:fontRef>
          </p:style>
        </p:cxnSp>
      </p:grpSp>
      <p:cxnSp>
        <p:nvCxnSpPr>
          <p:cNvPr id="16" name="Straight Connector 15">
            <a:extLst>
              <a:ext uri="{FF2B5EF4-FFF2-40B4-BE49-F238E27FC236}">
                <a16:creationId xmlns:a16="http://schemas.microsoft.com/office/drawing/2014/main" xmlns="" id="{02D03789-5EF9-4B68-B7C8-28DF5B86282C}"/>
              </a:ext>
            </a:extLst>
          </p:cNvPr>
          <p:cNvCxnSpPr>
            <a:cxnSpLocks/>
          </p:cNvCxnSpPr>
          <p:nvPr/>
        </p:nvCxnSpPr>
        <p:spPr>
          <a:xfrm flipH="1">
            <a:off x="31750" y="731378"/>
            <a:ext cx="9144000" cy="0"/>
          </a:xfrm>
          <a:prstGeom prst="line">
            <a:avLst/>
          </a:prstGeom>
          <a:ln w="28575" cmpd="sng">
            <a:solidFill>
              <a:srgbClr val="000000"/>
            </a:solidFill>
          </a:ln>
        </p:spPr>
        <p:style>
          <a:lnRef idx="3">
            <a:schemeClr val="accent3"/>
          </a:lnRef>
          <a:fillRef idx="0">
            <a:schemeClr val="accent3"/>
          </a:fillRef>
          <a:effectRef idx="2">
            <a:schemeClr val="accent3"/>
          </a:effectRef>
          <a:fontRef idx="minor">
            <a:schemeClr val="tx1"/>
          </a:fontRef>
        </p:style>
      </p:cxnSp>
      <p:sp>
        <p:nvSpPr>
          <p:cNvPr id="21" name="Slide Number Placeholder 20"/>
          <p:cNvSpPr>
            <a:spLocks noGrp="1"/>
          </p:cNvSpPr>
          <p:nvPr>
            <p:ph type="sldNum" sz="quarter" idx="12"/>
          </p:nvPr>
        </p:nvSpPr>
        <p:spPr/>
        <p:txBody>
          <a:bodyPr/>
          <a:lstStyle/>
          <a:p>
            <a:fld id="{4E57AD28-D0A0-5245-849C-EA4BAD512B75}" type="slidenum">
              <a:rPr lang="en-US" smtClean="0"/>
              <a:t>20</a:t>
            </a:fld>
            <a:endParaRPr lang="en-US" dirty="0"/>
          </a:p>
        </p:txBody>
      </p:sp>
    </p:spTree>
    <p:extLst>
      <p:ext uri="{BB962C8B-B14F-4D97-AF65-F5344CB8AC3E}">
        <p14:creationId xmlns:p14="http://schemas.microsoft.com/office/powerpoint/2010/main" val="41440231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397475B3-9DC1-4EF8-BDD6-89D25E6A489A}"/>
              </a:ext>
            </a:extLst>
          </p:cNvPr>
          <p:cNvSpPr txBox="1"/>
          <p:nvPr/>
        </p:nvSpPr>
        <p:spPr>
          <a:xfrm>
            <a:off x="83555" y="327312"/>
            <a:ext cx="8436429" cy="403957"/>
          </a:xfrm>
          <a:prstGeom prst="rect">
            <a:avLst/>
          </a:prstGeom>
          <a:noFill/>
        </p:spPr>
        <p:txBody>
          <a:bodyPr wrap="square" lIns="19047" tIns="9523" rIns="19047" bIns="9523" rtlCol="0">
            <a:spAutoFit/>
          </a:bodyPr>
          <a:lstStyle/>
          <a:p>
            <a:r>
              <a:rPr lang="en-US" sz="2500" b="1" dirty="0" err="1">
                <a:latin typeface="Times"/>
                <a:cs typeface="Times"/>
              </a:rPr>
              <a:t>Sheetmetal</a:t>
            </a:r>
            <a:r>
              <a:rPr lang="en-US" sz="2500" b="1" dirty="0">
                <a:latin typeface="Times"/>
                <a:cs typeface="Times"/>
              </a:rPr>
              <a:t> Laser Cover- Drawing</a:t>
            </a:r>
          </a:p>
        </p:txBody>
      </p:sp>
      <p:sp>
        <p:nvSpPr>
          <p:cNvPr id="36" name="Title 1">
            <a:extLst>
              <a:ext uri="{FF2B5EF4-FFF2-40B4-BE49-F238E27FC236}">
                <a16:creationId xmlns:a16="http://schemas.microsoft.com/office/drawing/2014/main" xmlns="" id="{F8951BA3-7A43-4ABD-B181-47AAECEFBD0F}"/>
              </a:ext>
            </a:extLst>
          </p:cNvPr>
          <p:cNvSpPr txBox="1">
            <a:spLocks/>
          </p:cNvSpPr>
          <p:nvPr/>
        </p:nvSpPr>
        <p:spPr>
          <a:xfrm>
            <a:off x="472436" y="1052300"/>
            <a:ext cx="8229600" cy="1143000"/>
          </a:xfrm>
          <a:prstGeom prst="rect">
            <a:avLst/>
          </a:prstGeom>
        </p:spPr>
        <p:txBody>
          <a:bodyPr vert="horz" lIns="91395" tIns="45699" rIns="91395" bIns="45699" rtlCol="0" anchor="ctr">
            <a:normAutofit/>
          </a:bodyPr>
          <a:lstStyle>
            <a:lvl1pPr algn="ctr" defTabSz="2193859" rtl="0" eaLnBrk="1" latinLnBrk="0" hangingPunct="1">
              <a:spcBef>
                <a:spcPct val="0"/>
              </a:spcBef>
              <a:buNone/>
              <a:defRPr sz="21100" kern="1200">
                <a:solidFill>
                  <a:schemeClr val="tx1"/>
                </a:solidFill>
                <a:latin typeface="+mj-lt"/>
                <a:ea typeface="+mj-ea"/>
                <a:cs typeface="+mj-cs"/>
              </a:defRPr>
            </a:lvl1pPr>
          </a:lstStyle>
          <a:p>
            <a:pPr algn="l"/>
            <a:endParaRPr lang="en-US" sz="2000" dirty="0"/>
          </a:p>
        </p:txBody>
      </p:sp>
      <p:sp>
        <p:nvSpPr>
          <p:cNvPr id="4" name="Rectangle 3"/>
          <p:cNvSpPr/>
          <p:nvPr/>
        </p:nvSpPr>
        <p:spPr>
          <a:xfrm>
            <a:off x="3451992" y="6441966"/>
            <a:ext cx="3551067" cy="234676"/>
          </a:xfrm>
          <a:prstGeom prst="rect">
            <a:avLst/>
          </a:prstGeom>
        </p:spPr>
        <p:txBody>
          <a:bodyPr wrap="square" lIns="19047" tIns="9523" rIns="19047" bIns="9523">
            <a:spAutoFit/>
          </a:bodyPr>
          <a:lstStyle/>
          <a:p>
            <a:pPr algn="ctr"/>
            <a:r>
              <a:rPr lang="en-US" sz="1400" i="1" dirty="0">
                <a:latin typeface="Times"/>
                <a:cs typeface="Times"/>
              </a:rPr>
              <a:t>SolidWorks Drawing of Sheet Metal Laser Cover</a:t>
            </a:r>
            <a:endParaRPr lang="en-US" sz="1400" i="1" dirty="0"/>
          </a:p>
        </p:txBody>
      </p:sp>
      <p:pic>
        <p:nvPicPr>
          <p:cNvPr id="16" name="Picture 15" descr="Laser Cover Drawing.JPG"/>
          <p:cNvPicPr>
            <a:picLocks noChangeAspect="1"/>
          </p:cNvPicPr>
          <p:nvPr/>
        </p:nvPicPr>
        <p:blipFill rotWithShape="1">
          <a:blip r:embed="rId3">
            <a:extLst>
              <a:ext uri="{28A0092B-C50C-407E-A947-70E740481C1C}">
                <a14:useLocalDpi xmlns:a14="http://schemas.microsoft.com/office/drawing/2010/main" val="0"/>
              </a:ext>
            </a:extLst>
          </a:blip>
          <a:srcRect l="363" t="1012" b="820"/>
          <a:stretch/>
        </p:blipFill>
        <p:spPr>
          <a:xfrm>
            <a:off x="501327" y="1154804"/>
            <a:ext cx="7659166" cy="5041765"/>
          </a:xfrm>
          <a:prstGeom prst="rect">
            <a:avLst/>
          </a:prstGeom>
        </p:spPr>
      </p:pic>
      <p:pic>
        <p:nvPicPr>
          <p:cNvPr id="20" name="Picture 19" descr="Laser Cover Unfolde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513" y="5221827"/>
            <a:ext cx="1640460" cy="1448187"/>
          </a:xfrm>
          <a:prstGeom prst="rect">
            <a:avLst/>
          </a:prstGeom>
        </p:spPr>
      </p:pic>
      <p:cxnSp>
        <p:nvCxnSpPr>
          <p:cNvPr id="8" name="Straight Connector 7">
            <a:extLst>
              <a:ext uri="{FF2B5EF4-FFF2-40B4-BE49-F238E27FC236}">
                <a16:creationId xmlns:a16="http://schemas.microsoft.com/office/drawing/2014/main" xmlns="" id="{02D03789-5EF9-4B68-B7C8-28DF5B86282C}"/>
              </a:ext>
            </a:extLst>
          </p:cNvPr>
          <p:cNvCxnSpPr>
            <a:cxnSpLocks/>
          </p:cNvCxnSpPr>
          <p:nvPr/>
        </p:nvCxnSpPr>
        <p:spPr>
          <a:xfrm flipH="1">
            <a:off x="31750" y="731378"/>
            <a:ext cx="9144000" cy="0"/>
          </a:xfrm>
          <a:prstGeom prst="line">
            <a:avLst/>
          </a:prstGeom>
          <a:ln w="28575" cmpd="sng">
            <a:solidFill>
              <a:srgbClr val="000000"/>
            </a:solidFill>
          </a:ln>
        </p:spPr>
        <p:style>
          <a:lnRef idx="3">
            <a:schemeClr val="accent3"/>
          </a:lnRef>
          <a:fillRef idx="0">
            <a:schemeClr val="accent3"/>
          </a:fillRef>
          <a:effectRef idx="2">
            <a:schemeClr val="accent3"/>
          </a:effectRef>
          <a:fontRef idx="minor">
            <a:schemeClr val="tx1"/>
          </a:fontRef>
        </p:style>
      </p:cxnSp>
      <p:sp>
        <p:nvSpPr>
          <p:cNvPr id="2" name="Slide Number Placeholder 1"/>
          <p:cNvSpPr>
            <a:spLocks noGrp="1"/>
          </p:cNvSpPr>
          <p:nvPr>
            <p:ph type="sldNum" sz="quarter" idx="12"/>
          </p:nvPr>
        </p:nvSpPr>
        <p:spPr/>
        <p:txBody>
          <a:bodyPr/>
          <a:lstStyle/>
          <a:p>
            <a:fld id="{4E57AD28-D0A0-5245-849C-EA4BAD512B75}" type="slidenum">
              <a:rPr lang="en-US" smtClean="0"/>
              <a:t>21</a:t>
            </a:fld>
            <a:endParaRPr lang="en-US" dirty="0"/>
          </a:p>
        </p:txBody>
      </p:sp>
      <p:sp>
        <p:nvSpPr>
          <p:cNvPr id="3" name="TextBox 2"/>
          <p:cNvSpPr txBox="1"/>
          <p:nvPr/>
        </p:nvSpPr>
        <p:spPr>
          <a:xfrm>
            <a:off x="866591" y="1404474"/>
            <a:ext cx="2046938" cy="784830"/>
          </a:xfrm>
          <a:prstGeom prst="rect">
            <a:avLst/>
          </a:prstGeom>
          <a:solidFill>
            <a:schemeClr val="bg1"/>
          </a:solidFill>
        </p:spPr>
        <p:txBody>
          <a:bodyPr wrap="square" rtlCol="0">
            <a:spAutoFit/>
          </a:bodyPr>
          <a:lstStyle/>
          <a:p>
            <a:r>
              <a:rPr lang="en-US" sz="1500" dirty="0">
                <a:latin typeface="Times" panose="02020603050405020304" pitchFamily="18" charset="0"/>
                <a:cs typeface="Times" panose="02020603050405020304" pitchFamily="18" charset="0"/>
              </a:rPr>
              <a:t>Material: Stainless Steel</a:t>
            </a:r>
          </a:p>
          <a:p>
            <a:r>
              <a:rPr lang="en-US" sz="1500" dirty="0">
                <a:latin typeface="Times" panose="02020603050405020304" pitchFamily="18" charset="0"/>
                <a:cs typeface="Times" panose="02020603050405020304" pitchFamily="18" charset="0"/>
              </a:rPr>
              <a:t>Thickness: 1/32”</a:t>
            </a:r>
          </a:p>
          <a:p>
            <a:r>
              <a:rPr lang="en-US" sz="1500" dirty="0">
                <a:latin typeface="Times" panose="02020603050405020304" pitchFamily="18" charset="0"/>
                <a:cs typeface="Times" panose="02020603050405020304" pitchFamily="18" charset="0"/>
              </a:rPr>
              <a:t>Unit: Inches</a:t>
            </a:r>
          </a:p>
        </p:txBody>
      </p:sp>
    </p:spTree>
    <p:extLst>
      <p:ext uri="{BB962C8B-B14F-4D97-AF65-F5344CB8AC3E}">
        <p14:creationId xmlns:p14="http://schemas.microsoft.com/office/powerpoint/2010/main" val="1040199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3926" y="0"/>
            <a:ext cx="9144000" cy="696244"/>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lIns="19047" tIns="9523" rIns="19047" bIns="9523" spcCol="0" rtlCol="0" anchor="ctr"/>
          <a:lstStyle/>
          <a:p>
            <a:pPr algn="ctr"/>
            <a:endParaRPr lang="en-US"/>
          </a:p>
        </p:txBody>
      </p:sp>
      <p:cxnSp>
        <p:nvCxnSpPr>
          <p:cNvPr id="3" name="Straight Connector 2">
            <a:extLst>
              <a:ext uri="{FF2B5EF4-FFF2-40B4-BE49-F238E27FC236}">
                <a16:creationId xmlns:a16="http://schemas.microsoft.com/office/drawing/2014/main" xmlns="" id="{02D03789-5EF9-4B68-B7C8-28DF5B86282C}"/>
              </a:ext>
            </a:extLst>
          </p:cNvPr>
          <p:cNvCxnSpPr>
            <a:cxnSpLocks/>
          </p:cNvCxnSpPr>
          <p:nvPr/>
        </p:nvCxnSpPr>
        <p:spPr>
          <a:xfrm flipH="1">
            <a:off x="0" y="699628"/>
            <a:ext cx="9144000" cy="0"/>
          </a:xfrm>
          <a:prstGeom prst="line">
            <a:avLst/>
          </a:prstGeom>
          <a:ln w="28575" cmpd="sng">
            <a:solidFill>
              <a:srgbClr val="000000"/>
            </a:solidFill>
          </a:ln>
        </p:spPr>
        <p:style>
          <a:lnRef idx="3">
            <a:schemeClr val="accent3"/>
          </a:lnRef>
          <a:fillRef idx="0">
            <a:schemeClr val="accent3"/>
          </a:fillRef>
          <a:effectRef idx="2">
            <a:schemeClr val="accent3"/>
          </a:effectRef>
          <a:fontRef idx="minor">
            <a:schemeClr val="tx1"/>
          </a:fontRef>
        </p:style>
      </p:cxnSp>
      <p:sp>
        <p:nvSpPr>
          <p:cNvPr id="7" name="TextBox 6">
            <a:extLst>
              <a:ext uri="{FF2B5EF4-FFF2-40B4-BE49-F238E27FC236}">
                <a16:creationId xmlns:a16="http://schemas.microsoft.com/office/drawing/2014/main" xmlns="" id="{397475B3-9DC1-4EF8-BDD6-89D25E6A489A}"/>
              </a:ext>
            </a:extLst>
          </p:cNvPr>
          <p:cNvSpPr txBox="1"/>
          <p:nvPr/>
        </p:nvSpPr>
        <p:spPr>
          <a:xfrm>
            <a:off x="125332" y="285537"/>
            <a:ext cx="8436429" cy="403957"/>
          </a:xfrm>
          <a:prstGeom prst="rect">
            <a:avLst/>
          </a:prstGeom>
          <a:noFill/>
        </p:spPr>
        <p:txBody>
          <a:bodyPr wrap="square" lIns="19047" tIns="9523" rIns="19047" bIns="9523" rtlCol="0">
            <a:spAutoFit/>
          </a:bodyPr>
          <a:lstStyle/>
          <a:p>
            <a:r>
              <a:rPr lang="en-US" sz="2500" b="1" dirty="0">
                <a:latin typeface="Times"/>
                <a:cs typeface="Times"/>
              </a:rPr>
              <a:t>Johns Hopkins Senior Design Project</a:t>
            </a:r>
          </a:p>
        </p:txBody>
      </p:sp>
      <p:sp>
        <p:nvSpPr>
          <p:cNvPr id="36" name="Title 1">
            <a:extLst>
              <a:ext uri="{FF2B5EF4-FFF2-40B4-BE49-F238E27FC236}">
                <a16:creationId xmlns:a16="http://schemas.microsoft.com/office/drawing/2014/main" xmlns="" id="{F8951BA3-7A43-4ABD-B181-47AAECEFBD0F}"/>
              </a:ext>
            </a:extLst>
          </p:cNvPr>
          <p:cNvSpPr txBox="1">
            <a:spLocks/>
          </p:cNvSpPr>
          <p:nvPr/>
        </p:nvSpPr>
        <p:spPr>
          <a:xfrm>
            <a:off x="472436" y="1052300"/>
            <a:ext cx="8229600" cy="1143000"/>
          </a:xfrm>
          <a:prstGeom prst="rect">
            <a:avLst/>
          </a:prstGeom>
        </p:spPr>
        <p:txBody>
          <a:bodyPr vert="horz" lIns="91395" tIns="45699" rIns="91395" bIns="45699" rtlCol="0" anchor="ctr">
            <a:normAutofit/>
          </a:bodyPr>
          <a:lstStyle>
            <a:lvl1pPr algn="ctr" defTabSz="2193859" rtl="0" eaLnBrk="1" latinLnBrk="0" hangingPunct="1">
              <a:spcBef>
                <a:spcPct val="0"/>
              </a:spcBef>
              <a:buNone/>
              <a:defRPr sz="21100" kern="1200">
                <a:solidFill>
                  <a:schemeClr val="tx1"/>
                </a:solidFill>
                <a:latin typeface="+mj-lt"/>
                <a:ea typeface="+mj-ea"/>
                <a:cs typeface="+mj-cs"/>
              </a:defRPr>
            </a:lvl1pPr>
          </a:lstStyle>
          <a:p>
            <a:pPr algn="l"/>
            <a:endParaRPr lang="en-US" sz="2000" dirty="0"/>
          </a:p>
        </p:txBody>
      </p:sp>
      <p:sp>
        <p:nvSpPr>
          <p:cNvPr id="6" name="Slide Number Placeholder 5"/>
          <p:cNvSpPr>
            <a:spLocks noGrp="1"/>
          </p:cNvSpPr>
          <p:nvPr>
            <p:ph type="sldNum" sz="quarter" idx="12"/>
          </p:nvPr>
        </p:nvSpPr>
        <p:spPr/>
        <p:txBody>
          <a:bodyPr/>
          <a:lstStyle/>
          <a:p>
            <a:fld id="{4E57AD28-D0A0-5245-849C-EA4BAD512B75}" type="slidenum">
              <a:rPr lang="en-US" smtClean="0"/>
              <a:t>22</a:t>
            </a:fld>
            <a:endParaRPr lang="en-US" dirty="0"/>
          </a:p>
        </p:txBody>
      </p:sp>
      <p:sp>
        <p:nvSpPr>
          <p:cNvPr id="27" name="TextBox 26">
            <a:extLst>
              <a:ext uri="{FF2B5EF4-FFF2-40B4-BE49-F238E27FC236}">
                <a16:creationId xmlns:a16="http://schemas.microsoft.com/office/drawing/2014/main" xmlns="" id="{0C81FDF8-3F45-4174-B15B-66F9D168E5B9}"/>
              </a:ext>
            </a:extLst>
          </p:cNvPr>
          <p:cNvSpPr txBox="1"/>
          <p:nvPr/>
        </p:nvSpPr>
        <p:spPr>
          <a:xfrm>
            <a:off x="208886" y="917115"/>
            <a:ext cx="9144000" cy="2866165"/>
          </a:xfrm>
          <a:prstGeom prst="rect">
            <a:avLst/>
          </a:prstGeom>
          <a:noFill/>
        </p:spPr>
        <p:txBody>
          <a:bodyPr wrap="square" lIns="19047" tIns="9523" rIns="19047" bIns="9523" rtlCol="0">
            <a:spAutoFit/>
          </a:bodyPr>
          <a:lstStyle/>
          <a:p>
            <a:pPr marL="285704" indent="-285704">
              <a:buFont typeface="+mj-lt"/>
              <a:buAutoNum type="arabicPeriod"/>
            </a:pPr>
            <a:r>
              <a:rPr lang="en-US" sz="2400" dirty="0">
                <a:latin typeface="Times"/>
                <a:cs typeface="Times"/>
              </a:rPr>
              <a:t>Project Overview</a:t>
            </a:r>
          </a:p>
          <a:p>
            <a:pPr marL="285704" indent="-285704">
              <a:buFont typeface="+mj-lt"/>
              <a:buAutoNum type="arabicPeriod"/>
            </a:pPr>
            <a:endParaRPr lang="en-US" sz="2400" b="1" dirty="0">
              <a:latin typeface="Times"/>
              <a:cs typeface="Times"/>
            </a:endParaRPr>
          </a:p>
          <a:p>
            <a:pPr marL="285704" indent="-285704">
              <a:buFont typeface="+mj-lt"/>
              <a:buAutoNum type="arabicPeriod"/>
            </a:pPr>
            <a:r>
              <a:rPr lang="en-US" sz="2400" dirty="0">
                <a:latin typeface="Times"/>
                <a:cs typeface="Times"/>
              </a:rPr>
              <a:t>Drill Press Testing Set Up</a:t>
            </a:r>
          </a:p>
          <a:p>
            <a:pPr marL="457200" indent="-457200">
              <a:buFont typeface="+mj-lt"/>
              <a:buAutoNum type="arabicPeriod"/>
            </a:pPr>
            <a:endParaRPr lang="en-US" sz="2400" b="1" dirty="0">
              <a:latin typeface="Times"/>
              <a:cs typeface="Times"/>
            </a:endParaRPr>
          </a:p>
          <a:p>
            <a:pPr marL="285704" indent="-285704">
              <a:buFont typeface="+mj-lt"/>
              <a:buAutoNum type="arabicPeriod"/>
            </a:pPr>
            <a:r>
              <a:rPr lang="en-US" sz="2400" dirty="0">
                <a:latin typeface="Times"/>
                <a:cs typeface="Times"/>
              </a:rPr>
              <a:t>Door Testing Apparatus</a:t>
            </a:r>
          </a:p>
          <a:p>
            <a:pPr marL="285704" indent="-285704">
              <a:buFont typeface="+mj-lt"/>
              <a:buAutoNum type="arabicPeriod"/>
            </a:pPr>
            <a:endParaRPr lang="en-US" sz="2400" dirty="0">
              <a:latin typeface="Times"/>
              <a:cs typeface="Times"/>
            </a:endParaRPr>
          </a:p>
          <a:p>
            <a:pPr marL="285704" indent="-285704">
              <a:buFont typeface="+mj-lt"/>
              <a:buAutoNum type="arabicPeriod"/>
            </a:pPr>
            <a:r>
              <a:rPr lang="en-US" sz="2400" dirty="0">
                <a:latin typeface="Times"/>
                <a:cs typeface="Times"/>
              </a:rPr>
              <a:t>Senior Design Team Poster</a:t>
            </a:r>
          </a:p>
          <a:p>
            <a:pPr marL="742685" lvl="1" indent="-285704">
              <a:buFont typeface="+mj-lt"/>
              <a:buAutoNum type="arabicPeriod"/>
            </a:pPr>
            <a:endParaRPr lang="en-US" sz="1700" dirty="0">
              <a:latin typeface="Times"/>
              <a:cs typeface="Times"/>
            </a:endParaRPr>
          </a:p>
        </p:txBody>
      </p:sp>
    </p:spTree>
    <p:extLst>
      <p:ext uri="{BB962C8B-B14F-4D97-AF65-F5344CB8AC3E}">
        <p14:creationId xmlns:p14="http://schemas.microsoft.com/office/powerpoint/2010/main" val="439298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397475B3-9DC1-4EF8-BDD6-89D25E6A489A}"/>
              </a:ext>
            </a:extLst>
          </p:cNvPr>
          <p:cNvSpPr txBox="1"/>
          <p:nvPr/>
        </p:nvSpPr>
        <p:spPr>
          <a:xfrm>
            <a:off x="97481" y="341236"/>
            <a:ext cx="8436429" cy="403957"/>
          </a:xfrm>
          <a:prstGeom prst="rect">
            <a:avLst/>
          </a:prstGeom>
          <a:noFill/>
        </p:spPr>
        <p:txBody>
          <a:bodyPr wrap="square" lIns="19047" tIns="9523" rIns="19047" bIns="9523" rtlCol="0">
            <a:spAutoFit/>
          </a:bodyPr>
          <a:lstStyle/>
          <a:p>
            <a:r>
              <a:rPr lang="en-US" sz="2500" b="1" dirty="0">
                <a:latin typeface="Times"/>
                <a:cs typeface="Times"/>
              </a:rPr>
              <a:t>Senior Design Capstone Project- Overview</a:t>
            </a:r>
          </a:p>
        </p:txBody>
      </p:sp>
      <p:sp>
        <p:nvSpPr>
          <p:cNvPr id="4" name="Rectangle 3"/>
          <p:cNvSpPr/>
          <p:nvPr/>
        </p:nvSpPr>
        <p:spPr>
          <a:xfrm>
            <a:off x="-55703" y="6555397"/>
            <a:ext cx="3551067" cy="234676"/>
          </a:xfrm>
          <a:prstGeom prst="rect">
            <a:avLst/>
          </a:prstGeom>
        </p:spPr>
        <p:txBody>
          <a:bodyPr wrap="square" lIns="19047" tIns="9523" rIns="19047" bIns="9523">
            <a:spAutoFit/>
          </a:bodyPr>
          <a:lstStyle/>
          <a:p>
            <a:pPr algn="ctr"/>
            <a:r>
              <a:rPr lang="en-US" sz="1400" i="1" dirty="0">
                <a:latin typeface="Times"/>
                <a:cs typeface="Times"/>
              </a:rPr>
              <a:t>Experimental Drilling Demonstration</a:t>
            </a:r>
            <a:endParaRPr lang="en-US" sz="1400" i="1" dirty="0"/>
          </a:p>
        </p:txBody>
      </p:sp>
      <p:sp>
        <p:nvSpPr>
          <p:cNvPr id="11" name="Rectangle 10">
            <a:extLst>
              <a:ext uri="{FF2B5EF4-FFF2-40B4-BE49-F238E27FC236}">
                <a16:creationId xmlns:a16="http://schemas.microsoft.com/office/drawing/2014/main" xmlns="" id="{6B203DAA-9907-4E7C-8342-969D29A756DA}"/>
              </a:ext>
            </a:extLst>
          </p:cNvPr>
          <p:cNvSpPr/>
          <p:nvPr/>
        </p:nvSpPr>
        <p:spPr>
          <a:xfrm>
            <a:off x="69629" y="1086886"/>
            <a:ext cx="9037816" cy="4016470"/>
          </a:xfrm>
          <a:prstGeom prst="rect">
            <a:avLst/>
          </a:prstGeom>
          <a:ln>
            <a:noFill/>
          </a:ln>
        </p:spPr>
        <p:txBody>
          <a:bodyPr wrap="square" lIns="91425" tIns="45713" rIns="91425" bIns="45713">
            <a:spAutoFit/>
          </a:bodyPr>
          <a:lstStyle/>
          <a:p>
            <a:r>
              <a:rPr lang="en-US" sz="1500" b="1" dirty="0">
                <a:latin typeface="Times"/>
                <a:cs typeface="Times"/>
              </a:rPr>
              <a:t>Client: </a:t>
            </a:r>
            <a:r>
              <a:rPr lang="en-US" sz="1500" dirty="0">
                <a:latin typeface="Times"/>
                <a:cs typeface="Times"/>
              </a:rPr>
              <a:t>Allegion</a:t>
            </a:r>
            <a:endParaRPr lang="en-US" sz="1500" b="1" dirty="0">
              <a:latin typeface="Times"/>
              <a:cs typeface="Times"/>
            </a:endParaRPr>
          </a:p>
          <a:p>
            <a:r>
              <a:rPr lang="en-US" sz="1500" b="1" dirty="0">
                <a:latin typeface="Times"/>
                <a:cs typeface="Times"/>
              </a:rPr>
              <a:t>Aim: </a:t>
            </a:r>
            <a:r>
              <a:rPr lang="en-US" sz="1500" dirty="0">
                <a:latin typeface="Times"/>
                <a:cs typeface="Times"/>
              </a:rPr>
              <a:t>Develop an innovative &amp; cheap material solution to boost the security of a Schlage electronic residential lock </a:t>
            </a:r>
          </a:p>
          <a:p>
            <a:r>
              <a:rPr lang="en-US" sz="1500" dirty="0">
                <a:latin typeface="Times"/>
                <a:cs typeface="Times"/>
              </a:rPr>
              <a:t/>
            </a:r>
            <a:br>
              <a:rPr lang="en-US" sz="1500" dirty="0">
                <a:latin typeface="Times"/>
                <a:cs typeface="Times"/>
              </a:rPr>
            </a:br>
            <a:r>
              <a:rPr lang="en-US" sz="1500" b="1" dirty="0">
                <a:latin typeface="Times"/>
                <a:cs typeface="Times"/>
              </a:rPr>
              <a:t>Responsibilities:</a:t>
            </a:r>
          </a:p>
          <a:p>
            <a:pPr marL="238087" indent="-238087">
              <a:buFont typeface="Arial" panose="020B0604020202020204" pitchFamily="34" charset="0"/>
              <a:buChar char="•"/>
            </a:pPr>
            <a:r>
              <a:rPr lang="en-US" sz="1500" dirty="0">
                <a:latin typeface="Times"/>
                <a:cs typeface="Times"/>
              </a:rPr>
              <a:t>Spearheaded the effort to redesign the vulnerable regions of the lock and filled these spaces with modularized material inserts</a:t>
            </a:r>
          </a:p>
          <a:p>
            <a:pPr marL="238087" indent="-238087">
              <a:buFont typeface="Arial" panose="020B0604020202020204" pitchFamily="34" charset="0"/>
              <a:buChar char="•"/>
            </a:pPr>
            <a:r>
              <a:rPr lang="en-US" sz="1500" dirty="0">
                <a:latin typeface="Times"/>
                <a:cs typeface="Times"/>
              </a:rPr>
              <a:t>Led the design and manufacturing of testing set up for consistent drill press testing and user experience testing</a:t>
            </a:r>
          </a:p>
          <a:p>
            <a:pPr marL="238087" indent="-238087">
              <a:buFont typeface="Arial" panose="020B0604020202020204" pitchFamily="34" charset="0"/>
              <a:buChar char="•"/>
            </a:pPr>
            <a:endParaRPr lang="en-US" sz="1500" dirty="0">
              <a:latin typeface="Times"/>
              <a:cs typeface="Times"/>
            </a:endParaRPr>
          </a:p>
          <a:p>
            <a:r>
              <a:rPr lang="en-US" sz="1500" b="1" dirty="0">
                <a:latin typeface="Times"/>
                <a:cs typeface="Times"/>
              </a:rPr>
              <a:t>Results:</a:t>
            </a:r>
          </a:p>
          <a:p>
            <a:r>
              <a:rPr lang="en-US" sz="1500" dirty="0">
                <a:latin typeface="Times"/>
                <a:cs typeface="Times"/>
              </a:rPr>
              <a:t>Successfully developed 4 material inserts, and recommended 2 material coatings. An evaluation system was implemented to enable 6 users to test 4 inserts in under 15 minutes, mimicking a real-life burglary. These tests provided results that allowed a viable candidate material to be chosen and presented as our final solution.</a:t>
            </a:r>
          </a:p>
          <a:p>
            <a:pPr marL="238087" indent="-238087">
              <a:buFont typeface="Arial" panose="020B0604020202020204" pitchFamily="34" charset="0"/>
              <a:buChar char="•"/>
            </a:pPr>
            <a:endParaRPr lang="en-US" sz="1500" dirty="0">
              <a:latin typeface="Times"/>
              <a:cs typeface="Times"/>
            </a:endParaRPr>
          </a:p>
          <a:p>
            <a:pPr marL="238087" indent="-238087">
              <a:buFont typeface="Arial" panose="020B0604020202020204" pitchFamily="34" charset="0"/>
              <a:buChar char="•"/>
            </a:pPr>
            <a:endParaRPr lang="en-US" sz="1500" dirty="0">
              <a:latin typeface="Times"/>
              <a:cs typeface="Times"/>
            </a:endParaRPr>
          </a:p>
          <a:p>
            <a:endParaRPr lang="en-US" sz="1500" dirty="0">
              <a:latin typeface="Times"/>
              <a:cs typeface="Times"/>
            </a:endParaRPr>
          </a:p>
          <a:p>
            <a:endParaRPr lang="en-US" sz="1500" b="1" dirty="0">
              <a:latin typeface="Times"/>
              <a:cs typeface="Times"/>
            </a:endParaRPr>
          </a:p>
          <a:p>
            <a:endParaRPr lang="en-US" sz="1500" b="1" dirty="0">
              <a:latin typeface="Times"/>
              <a:cs typeface="Times"/>
            </a:endParaRPr>
          </a:p>
        </p:txBody>
      </p:sp>
      <p:cxnSp>
        <p:nvCxnSpPr>
          <p:cNvPr id="16" name="Straight Connector 15">
            <a:extLst>
              <a:ext uri="{FF2B5EF4-FFF2-40B4-BE49-F238E27FC236}">
                <a16:creationId xmlns:a16="http://schemas.microsoft.com/office/drawing/2014/main" xmlns="" id="{02D03789-5EF9-4B68-B7C8-28DF5B86282C}"/>
              </a:ext>
            </a:extLst>
          </p:cNvPr>
          <p:cNvCxnSpPr>
            <a:cxnSpLocks/>
          </p:cNvCxnSpPr>
          <p:nvPr/>
        </p:nvCxnSpPr>
        <p:spPr>
          <a:xfrm flipH="1">
            <a:off x="31750" y="731378"/>
            <a:ext cx="9144000" cy="0"/>
          </a:xfrm>
          <a:prstGeom prst="line">
            <a:avLst/>
          </a:prstGeom>
          <a:ln w="28575" cmpd="sng">
            <a:solidFill>
              <a:srgbClr val="000000"/>
            </a:solidFill>
          </a:ln>
        </p:spPr>
        <p:style>
          <a:lnRef idx="3">
            <a:schemeClr val="accent3"/>
          </a:lnRef>
          <a:fillRef idx="0">
            <a:schemeClr val="accent3"/>
          </a:fillRef>
          <a:effectRef idx="2">
            <a:schemeClr val="accent3"/>
          </a:effectRef>
          <a:fontRef idx="minor">
            <a:schemeClr val="tx1"/>
          </a:fontRef>
        </p:style>
      </p:cxnSp>
      <p:sp>
        <p:nvSpPr>
          <p:cNvPr id="21" name="Slide Number Placeholder 20"/>
          <p:cNvSpPr>
            <a:spLocks noGrp="1"/>
          </p:cNvSpPr>
          <p:nvPr>
            <p:ph type="sldNum" sz="quarter" idx="12"/>
          </p:nvPr>
        </p:nvSpPr>
        <p:spPr/>
        <p:txBody>
          <a:bodyPr/>
          <a:lstStyle/>
          <a:p>
            <a:fld id="{4E57AD28-D0A0-5245-849C-EA4BAD512B75}" type="slidenum">
              <a:rPr lang="en-US" smtClean="0"/>
              <a:t>23</a:t>
            </a:fld>
            <a:endParaRPr lang="en-US" dirty="0"/>
          </a:p>
        </p:txBody>
      </p:sp>
      <p:sp>
        <p:nvSpPr>
          <p:cNvPr id="22" name="Rectangle 21">
            <a:extLst>
              <a:ext uri="{FF2B5EF4-FFF2-40B4-BE49-F238E27FC236}">
                <a16:creationId xmlns:a16="http://schemas.microsoft.com/office/drawing/2014/main" xmlns="" id="{1503C4C4-F779-4C39-90D6-B012290A2A9C}"/>
              </a:ext>
            </a:extLst>
          </p:cNvPr>
          <p:cNvSpPr/>
          <p:nvPr/>
        </p:nvSpPr>
        <p:spPr>
          <a:xfrm>
            <a:off x="95509" y="726869"/>
            <a:ext cx="9034565" cy="265453"/>
          </a:xfrm>
          <a:prstGeom prst="rect">
            <a:avLst/>
          </a:prstGeom>
        </p:spPr>
        <p:txBody>
          <a:bodyPr wrap="square" lIns="19047" tIns="9523" rIns="19047" bIns="9523">
            <a:spAutoFit/>
          </a:bodyPr>
          <a:lstStyle/>
          <a:p>
            <a:r>
              <a:rPr lang="en-US" sz="1600" i="1" dirty="0">
                <a:latin typeface="Times"/>
                <a:cs typeface="Times"/>
              </a:rPr>
              <a:t>Johns Hopkins Whiting School of Engineering							 August 2016- May 2017</a:t>
            </a:r>
          </a:p>
        </p:txBody>
      </p:sp>
      <p:sp>
        <p:nvSpPr>
          <p:cNvPr id="23" name="Rectangle 22">
            <a:extLst>
              <a:ext uri="{FF2B5EF4-FFF2-40B4-BE49-F238E27FC236}">
                <a16:creationId xmlns:a16="http://schemas.microsoft.com/office/drawing/2014/main" xmlns="" id="{7D4D72AE-8E67-4910-890F-6B01ABF5DBD2}"/>
              </a:ext>
            </a:extLst>
          </p:cNvPr>
          <p:cNvSpPr/>
          <p:nvPr/>
        </p:nvSpPr>
        <p:spPr>
          <a:xfrm>
            <a:off x="2757299" y="4612499"/>
            <a:ext cx="5765264" cy="1397819"/>
          </a:xfrm>
          <a:prstGeom prst="rect">
            <a:avLst/>
          </a:prstGeom>
          <a:ln>
            <a:solidFill>
              <a:schemeClr val="tx1"/>
            </a:solidFill>
          </a:ln>
        </p:spPr>
        <p:txBody>
          <a:bodyPr wrap="square" lIns="133329" tIns="133329" rIns="76188" bIns="133329">
            <a:spAutoFit/>
          </a:bodyPr>
          <a:lstStyle/>
          <a:p>
            <a:r>
              <a:rPr lang="en-US" b="1" dirty="0">
                <a:solidFill>
                  <a:srgbClr val="C00000"/>
                </a:solidFill>
                <a:latin typeface="Times"/>
                <a:cs typeface="Times"/>
              </a:rPr>
              <a:t>**NOTE: </a:t>
            </a:r>
            <a:r>
              <a:rPr lang="en-US" dirty="0">
                <a:solidFill>
                  <a:srgbClr val="C00000"/>
                </a:solidFill>
                <a:latin typeface="Times"/>
                <a:cs typeface="Times"/>
              </a:rPr>
              <a:t>Due to NDA agreements with Allegion, this portfolio will not go into the details of the solution. The following slides will detail the experimental setups used to test the material solutions</a:t>
            </a:r>
          </a:p>
        </p:txBody>
      </p:sp>
      <p:pic>
        <p:nvPicPr>
          <p:cNvPr id="24" name="Picture 23">
            <a:extLst>
              <a:ext uri="{FF2B5EF4-FFF2-40B4-BE49-F238E27FC236}">
                <a16:creationId xmlns:a16="http://schemas.microsoft.com/office/drawing/2014/main" xmlns="" id="{7DCB6011-5561-4C81-8653-8B9BFF8AB03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15253" y="3999273"/>
            <a:ext cx="1994428" cy="2529123"/>
          </a:xfrm>
          <a:prstGeom prst="rect">
            <a:avLst/>
          </a:prstGeom>
        </p:spPr>
      </p:pic>
    </p:spTree>
    <p:extLst>
      <p:ext uri="{BB962C8B-B14F-4D97-AF65-F5344CB8AC3E}">
        <p14:creationId xmlns:p14="http://schemas.microsoft.com/office/powerpoint/2010/main" val="33173482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397475B3-9DC1-4EF8-BDD6-89D25E6A489A}"/>
              </a:ext>
            </a:extLst>
          </p:cNvPr>
          <p:cNvSpPr txBox="1"/>
          <p:nvPr/>
        </p:nvSpPr>
        <p:spPr>
          <a:xfrm>
            <a:off x="97481" y="341236"/>
            <a:ext cx="8436429" cy="403957"/>
          </a:xfrm>
          <a:prstGeom prst="rect">
            <a:avLst/>
          </a:prstGeom>
          <a:noFill/>
        </p:spPr>
        <p:txBody>
          <a:bodyPr wrap="square" lIns="19047" tIns="9523" rIns="19047" bIns="9523" rtlCol="0">
            <a:spAutoFit/>
          </a:bodyPr>
          <a:lstStyle/>
          <a:p>
            <a:r>
              <a:rPr lang="en-US" sz="2500" b="1" dirty="0">
                <a:latin typeface="Times"/>
                <a:cs typeface="Times"/>
              </a:rPr>
              <a:t>Senior Design Capstone Project- Drill Press Testing</a:t>
            </a:r>
          </a:p>
        </p:txBody>
      </p:sp>
      <p:sp>
        <p:nvSpPr>
          <p:cNvPr id="36" name="Title 1">
            <a:extLst>
              <a:ext uri="{FF2B5EF4-FFF2-40B4-BE49-F238E27FC236}">
                <a16:creationId xmlns:a16="http://schemas.microsoft.com/office/drawing/2014/main" xmlns="" id="{F8951BA3-7A43-4ABD-B181-47AAECEFBD0F}"/>
              </a:ext>
            </a:extLst>
          </p:cNvPr>
          <p:cNvSpPr txBox="1">
            <a:spLocks/>
          </p:cNvSpPr>
          <p:nvPr/>
        </p:nvSpPr>
        <p:spPr>
          <a:xfrm>
            <a:off x="472436" y="1052300"/>
            <a:ext cx="8229600" cy="1143000"/>
          </a:xfrm>
          <a:prstGeom prst="rect">
            <a:avLst/>
          </a:prstGeom>
        </p:spPr>
        <p:txBody>
          <a:bodyPr vert="horz" lIns="91395" tIns="45699" rIns="91395" bIns="45699" rtlCol="0" anchor="ctr">
            <a:normAutofit/>
          </a:bodyPr>
          <a:lstStyle>
            <a:lvl1pPr algn="ctr" defTabSz="2193859" rtl="0" eaLnBrk="1" latinLnBrk="0" hangingPunct="1">
              <a:spcBef>
                <a:spcPct val="0"/>
              </a:spcBef>
              <a:buNone/>
              <a:defRPr sz="21100" kern="1200">
                <a:solidFill>
                  <a:schemeClr val="tx1"/>
                </a:solidFill>
                <a:latin typeface="+mj-lt"/>
                <a:ea typeface="+mj-ea"/>
                <a:cs typeface="+mj-cs"/>
              </a:defRPr>
            </a:lvl1pPr>
          </a:lstStyle>
          <a:p>
            <a:pPr algn="l"/>
            <a:endParaRPr lang="en-US" sz="2000" dirty="0"/>
          </a:p>
        </p:txBody>
      </p:sp>
      <p:sp>
        <p:nvSpPr>
          <p:cNvPr id="4" name="Rectangle 3"/>
          <p:cNvSpPr/>
          <p:nvPr/>
        </p:nvSpPr>
        <p:spPr>
          <a:xfrm>
            <a:off x="459550" y="6262975"/>
            <a:ext cx="3551067" cy="234676"/>
          </a:xfrm>
          <a:prstGeom prst="rect">
            <a:avLst/>
          </a:prstGeom>
        </p:spPr>
        <p:txBody>
          <a:bodyPr wrap="square" lIns="19047" tIns="9523" rIns="19047" bIns="9523">
            <a:spAutoFit/>
          </a:bodyPr>
          <a:lstStyle/>
          <a:p>
            <a:pPr algn="ctr"/>
            <a:r>
              <a:rPr lang="en-US" sz="1400" i="1" dirty="0">
                <a:latin typeface="Times"/>
                <a:cs typeface="Times"/>
              </a:rPr>
              <a:t>Illustration of Drill Press Test Setup</a:t>
            </a:r>
            <a:endParaRPr lang="en-US" sz="1400" i="1" dirty="0"/>
          </a:p>
        </p:txBody>
      </p:sp>
      <p:sp>
        <p:nvSpPr>
          <p:cNvPr id="11" name="Rectangle 10">
            <a:extLst>
              <a:ext uri="{FF2B5EF4-FFF2-40B4-BE49-F238E27FC236}">
                <a16:creationId xmlns:a16="http://schemas.microsoft.com/office/drawing/2014/main" xmlns="" id="{6B203DAA-9907-4E7C-8342-969D29A756DA}"/>
              </a:ext>
            </a:extLst>
          </p:cNvPr>
          <p:cNvSpPr/>
          <p:nvPr/>
        </p:nvSpPr>
        <p:spPr>
          <a:xfrm>
            <a:off x="83555" y="766615"/>
            <a:ext cx="9037816" cy="3189320"/>
          </a:xfrm>
          <a:prstGeom prst="rect">
            <a:avLst/>
          </a:prstGeom>
          <a:ln>
            <a:noFill/>
          </a:ln>
        </p:spPr>
        <p:txBody>
          <a:bodyPr wrap="square" lIns="91425" tIns="45713" rIns="91425" bIns="45713">
            <a:spAutoFit/>
          </a:bodyPr>
          <a:lstStyle/>
          <a:p>
            <a:r>
              <a:rPr lang="en-US" sz="1500" b="1" dirty="0">
                <a:latin typeface="Times"/>
                <a:cs typeface="Times"/>
              </a:rPr>
              <a:t>Aim: </a:t>
            </a:r>
            <a:r>
              <a:rPr lang="en-US" sz="1500" dirty="0">
                <a:latin typeface="Times"/>
                <a:cs typeface="Times"/>
              </a:rPr>
              <a:t>Test each material insert with a constant drilling force. </a:t>
            </a:r>
          </a:p>
          <a:p>
            <a:r>
              <a:rPr lang="en-US" sz="1500" dirty="0">
                <a:latin typeface="Times"/>
                <a:cs typeface="Times"/>
              </a:rPr>
              <a:t/>
            </a:r>
            <a:br>
              <a:rPr lang="en-US" sz="1500" dirty="0">
                <a:latin typeface="Times"/>
                <a:cs typeface="Times"/>
              </a:rPr>
            </a:br>
            <a:r>
              <a:rPr lang="en-US" sz="1500" b="1" dirty="0">
                <a:latin typeface="Times"/>
                <a:cs typeface="Times"/>
              </a:rPr>
              <a:t>Test Description:</a:t>
            </a:r>
          </a:p>
          <a:p>
            <a:pPr marL="178565" indent="-178565">
              <a:spcBef>
                <a:spcPts val="125"/>
              </a:spcBef>
              <a:spcAft>
                <a:spcPts val="125"/>
              </a:spcAft>
              <a:buFont typeface="Arial"/>
              <a:buChar char="•"/>
            </a:pPr>
            <a:r>
              <a:rPr lang="en-US" sz="1500" dirty="0">
                <a:latin typeface="Times"/>
                <a:cs typeface="Times"/>
              </a:rPr>
              <a:t>A string was wrapped around a pulley and a mass is attached to hang off the end of the pulley</a:t>
            </a:r>
          </a:p>
          <a:p>
            <a:pPr marL="178565" indent="-178565">
              <a:spcBef>
                <a:spcPts val="125"/>
              </a:spcBef>
              <a:spcAft>
                <a:spcPts val="125"/>
              </a:spcAft>
              <a:buFont typeface="Arial"/>
              <a:buChar char="•"/>
            </a:pPr>
            <a:r>
              <a:rPr lang="en-US" sz="1500" dirty="0">
                <a:latin typeface="Times"/>
                <a:cs typeface="Times"/>
              </a:rPr>
              <a:t>Spring removed from drill press to reduce friction and eliminate torsional spring force</a:t>
            </a:r>
          </a:p>
          <a:p>
            <a:pPr marL="178565" indent="-178565">
              <a:spcBef>
                <a:spcPts val="125"/>
              </a:spcBef>
              <a:spcAft>
                <a:spcPts val="125"/>
              </a:spcAft>
              <a:buFont typeface="Arial"/>
              <a:buChar char="•"/>
            </a:pPr>
            <a:r>
              <a:rPr lang="en-US" sz="1500" dirty="0">
                <a:latin typeface="Times"/>
                <a:cs typeface="Times"/>
              </a:rPr>
              <a:t>The weight of the mass provided a constant torque to drill into the material insert prototypes.</a:t>
            </a:r>
          </a:p>
          <a:p>
            <a:pPr marL="238087" indent="-238087">
              <a:buFont typeface="Arial" panose="020B0604020202020204" pitchFamily="34" charset="0"/>
              <a:buChar char="•"/>
            </a:pPr>
            <a:endParaRPr lang="en-US" sz="1500" dirty="0">
              <a:latin typeface="Times"/>
              <a:cs typeface="Times"/>
            </a:endParaRPr>
          </a:p>
          <a:p>
            <a:r>
              <a:rPr lang="en-US" sz="1500" b="1" dirty="0">
                <a:latin typeface="Times"/>
                <a:cs typeface="Times"/>
              </a:rPr>
              <a:t>Results: </a:t>
            </a:r>
            <a:r>
              <a:rPr lang="en-US" sz="1500" dirty="0">
                <a:latin typeface="Times"/>
                <a:cs typeface="Times"/>
              </a:rPr>
              <a:t>Successfully calculated the drill rate going through each material insert in order to effectively rank the drill resistance of each material. </a:t>
            </a:r>
          </a:p>
          <a:p>
            <a:pPr marL="238087" indent="-238087">
              <a:buFont typeface="Arial" panose="020B0604020202020204" pitchFamily="34" charset="0"/>
              <a:buChar char="•"/>
            </a:pPr>
            <a:endParaRPr lang="en-US" sz="1500" dirty="0">
              <a:latin typeface="Times"/>
              <a:cs typeface="Times"/>
            </a:endParaRPr>
          </a:p>
          <a:p>
            <a:endParaRPr lang="en-US" sz="1500" dirty="0">
              <a:latin typeface="Times"/>
              <a:cs typeface="Times"/>
            </a:endParaRPr>
          </a:p>
          <a:p>
            <a:endParaRPr lang="en-US" sz="1500" b="1" dirty="0">
              <a:latin typeface="Times"/>
              <a:cs typeface="Times"/>
            </a:endParaRPr>
          </a:p>
          <a:p>
            <a:endParaRPr lang="en-US" sz="1500" b="1" dirty="0">
              <a:latin typeface="Times"/>
              <a:cs typeface="Times"/>
            </a:endParaRPr>
          </a:p>
        </p:txBody>
      </p:sp>
      <p:cxnSp>
        <p:nvCxnSpPr>
          <p:cNvPr id="16" name="Straight Connector 15">
            <a:extLst>
              <a:ext uri="{FF2B5EF4-FFF2-40B4-BE49-F238E27FC236}">
                <a16:creationId xmlns:a16="http://schemas.microsoft.com/office/drawing/2014/main" xmlns="" id="{02D03789-5EF9-4B68-B7C8-28DF5B86282C}"/>
              </a:ext>
            </a:extLst>
          </p:cNvPr>
          <p:cNvCxnSpPr>
            <a:cxnSpLocks/>
          </p:cNvCxnSpPr>
          <p:nvPr/>
        </p:nvCxnSpPr>
        <p:spPr>
          <a:xfrm flipH="1">
            <a:off x="31750" y="731378"/>
            <a:ext cx="9144000" cy="0"/>
          </a:xfrm>
          <a:prstGeom prst="line">
            <a:avLst/>
          </a:prstGeom>
          <a:ln w="28575" cmpd="sng">
            <a:solidFill>
              <a:srgbClr val="000000"/>
            </a:solidFill>
          </a:ln>
        </p:spPr>
        <p:style>
          <a:lnRef idx="3">
            <a:schemeClr val="accent3"/>
          </a:lnRef>
          <a:fillRef idx="0">
            <a:schemeClr val="accent3"/>
          </a:fillRef>
          <a:effectRef idx="2">
            <a:schemeClr val="accent3"/>
          </a:effectRef>
          <a:fontRef idx="minor">
            <a:schemeClr val="tx1"/>
          </a:fontRef>
        </p:style>
      </p:cxnSp>
      <p:sp>
        <p:nvSpPr>
          <p:cNvPr id="21" name="Slide Number Placeholder 20"/>
          <p:cNvSpPr>
            <a:spLocks noGrp="1"/>
          </p:cNvSpPr>
          <p:nvPr>
            <p:ph type="sldNum" sz="quarter" idx="12"/>
          </p:nvPr>
        </p:nvSpPr>
        <p:spPr/>
        <p:txBody>
          <a:bodyPr/>
          <a:lstStyle/>
          <a:p>
            <a:fld id="{4E57AD28-D0A0-5245-849C-EA4BAD512B75}" type="slidenum">
              <a:rPr lang="en-US" smtClean="0"/>
              <a:t>24</a:t>
            </a:fld>
            <a:endParaRPr lang="en-US" dirty="0"/>
          </a:p>
        </p:txBody>
      </p:sp>
      <p:grpSp>
        <p:nvGrpSpPr>
          <p:cNvPr id="12" name="Group 11">
            <a:extLst>
              <a:ext uri="{FF2B5EF4-FFF2-40B4-BE49-F238E27FC236}">
                <a16:creationId xmlns:a16="http://schemas.microsoft.com/office/drawing/2014/main" xmlns="" id="{9BECEE82-61D8-455E-813E-8C5FBFB30316}"/>
              </a:ext>
            </a:extLst>
          </p:cNvPr>
          <p:cNvGrpSpPr/>
          <p:nvPr/>
        </p:nvGrpSpPr>
        <p:grpSpPr>
          <a:xfrm>
            <a:off x="514204" y="3375841"/>
            <a:ext cx="3687535" cy="2839521"/>
            <a:chOff x="-2090056" y="7720411"/>
            <a:chExt cx="15358366" cy="12126082"/>
          </a:xfrm>
        </p:grpSpPr>
        <p:grpSp>
          <p:nvGrpSpPr>
            <p:cNvPr id="13" name="Group 12">
              <a:extLst>
                <a:ext uri="{FF2B5EF4-FFF2-40B4-BE49-F238E27FC236}">
                  <a16:creationId xmlns:a16="http://schemas.microsoft.com/office/drawing/2014/main" xmlns="" id="{D26DAFBD-70CD-4FC6-BA5B-E6C75D69F1CC}"/>
                </a:ext>
              </a:extLst>
            </p:cNvPr>
            <p:cNvGrpSpPr/>
            <p:nvPr/>
          </p:nvGrpSpPr>
          <p:grpSpPr>
            <a:xfrm>
              <a:off x="-2090056" y="7720411"/>
              <a:ext cx="14933410" cy="12126082"/>
              <a:chOff x="4093990" y="1763051"/>
              <a:chExt cx="4326654" cy="4248120"/>
            </a:xfrm>
          </p:grpSpPr>
          <p:sp>
            <p:nvSpPr>
              <p:cNvPr id="27" name="Rectangle 26">
                <a:extLst>
                  <a:ext uri="{FF2B5EF4-FFF2-40B4-BE49-F238E27FC236}">
                    <a16:creationId xmlns:a16="http://schemas.microsoft.com/office/drawing/2014/main" xmlns="" id="{93A1B8BE-DF52-4701-A356-E1004A81F6FF}"/>
                  </a:ext>
                </a:extLst>
              </p:cNvPr>
              <p:cNvSpPr/>
              <p:nvPr/>
            </p:nvSpPr>
            <p:spPr>
              <a:xfrm>
                <a:off x="5710235" y="4173814"/>
                <a:ext cx="665387" cy="1837357"/>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imes" panose="02020603050405020304" pitchFamily="18" charset="0"/>
                  <a:cs typeface="Times" panose="02020603050405020304" pitchFamily="18" charset="0"/>
                </a:endParaRPr>
              </a:p>
            </p:txBody>
          </p:sp>
          <p:sp>
            <p:nvSpPr>
              <p:cNvPr id="28" name="Rounded Rectangle 9">
                <a:extLst>
                  <a:ext uri="{FF2B5EF4-FFF2-40B4-BE49-F238E27FC236}">
                    <a16:creationId xmlns:a16="http://schemas.microsoft.com/office/drawing/2014/main" xmlns="" id="{FDF4FF59-5773-456D-86BB-33301F9B0096}"/>
                  </a:ext>
                </a:extLst>
              </p:cNvPr>
              <p:cNvSpPr/>
              <p:nvPr/>
            </p:nvSpPr>
            <p:spPr>
              <a:xfrm rot="5400000" flipH="1">
                <a:off x="5897142" y="4167093"/>
                <a:ext cx="269737" cy="447758"/>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imes" panose="02020603050405020304" pitchFamily="18" charset="0"/>
                  <a:cs typeface="Times" panose="02020603050405020304" pitchFamily="18" charset="0"/>
                </a:endParaRPr>
              </a:p>
            </p:txBody>
          </p:sp>
          <p:sp>
            <p:nvSpPr>
              <p:cNvPr id="29" name="Rounded Rectangle 8">
                <a:extLst>
                  <a:ext uri="{FF2B5EF4-FFF2-40B4-BE49-F238E27FC236}">
                    <a16:creationId xmlns:a16="http://schemas.microsoft.com/office/drawing/2014/main" xmlns="" id="{6387B238-3CA7-4DBB-B232-298E503BD959}"/>
                  </a:ext>
                </a:extLst>
              </p:cNvPr>
              <p:cNvSpPr/>
              <p:nvPr/>
            </p:nvSpPr>
            <p:spPr>
              <a:xfrm rot="5400000">
                <a:off x="6451093" y="3336719"/>
                <a:ext cx="239853" cy="564579"/>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imes" panose="02020603050405020304" pitchFamily="18" charset="0"/>
                  <a:cs typeface="Times" panose="02020603050405020304" pitchFamily="18" charset="0"/>
                </a:endParaRPr>
              </a:p>
            </p:txBody>
          </p:sp>
          <p:sp>
            <p:nvSpPr>
              <p:cNvPr id="30" name="Rounded Rectangle 6">
                <a:extLst>
                  <a:ext uri="{FF2B5EF4-FFF2-40B4-BE49-F238E27FC236}">
                    <a16:creationId xmlns:a16="http://schemas.microsoft.com/office/drawing/2014/main" xmlns="" id="{A979D709-6582-45AE-87A2-2A2C200E8A3F}"/>
                  </a:ext>
                </a:extLst>
              </p:cNvPr>
              <p:cNvSpPr/>
              <p:nvPr/>
            </p:nvSpPr>
            <p:spPr>
              <a:xfrm>
                <a:off x="5607328" y="2789809"/>
                <a:ext cx="824210" cy="1533382"/>
              </a:xfrm>
              <a:prstGeom prst="roundRect">
                <a:avLst/>
              </a:prstGeom>
              <a:solidFill>
                <a:schemeClr val="bg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imes" panose="02020603050405020304" pitchFamily="18" charset="0"/>
                  <a:cs typeface="Times" panose="02020603050405020304" pitchFamily="18" charset="0"/>
                </a:endParaRPr>
              </a:p>
            </p:txBody>
          </p:sp>
          <p:sp>
            <p:nvSpPr>
              <p:cNvPr id="31" name="Rounded Rectangle 5">
                <a:extLst>
                  <a:ext uri="{FF2B5EF4-FFF2-40B4-BE49-F238E27FC236}">
                    <a16:creationId xmlns:a16="http://schemas.microsoft.com/office/drawing/2014/main" xmlns="" id="{8051492B-67B1-429B-BEDE-BE8D474FA29B}"/>
                  </a:ext>
                </a:extLst>
              </p:cNvPr>
              <p:cNvSpPr/>
              <p:nvPr/>
            </p:nvSpPr>
            <p:spPr>
              <a:xfrm>
                <a:off x="5039842" y="1763051"/>
                <a:ext cx="1959188" cy="1229408"/>
              </a:xfrm>
              <a:prstGeom prst="roundRect">
                <a:avLst/>
              </a:prstGeom>
              <a:solidFill>
                <a:schemeClr val="bg1"/>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imes" panose="02020603050405020304" pitchFamily="18" charset="0"/>
                  <a:cs typeface="Times" panose="02020603050405020304" pitchFamily="18" charset="0"/>
                </a:endParaRPr>
              </a:p>
            </p:txBody>
          </p:sp>
          <p:pic>
            <p:nvPicPr>
              <p:cNvPr id="32" name="Picture 31">
                <a:extLst>
                  <a:ext uri="{FF2B5EF4-FFF2-40B4-BE49-F238E27FC236}">
                    <a16:creationId xmlns:a16="http://schemas.microsoft.com/office/drawing/2014/main" xmlns="" id="{CE4CA915-B42F-4E3C-A352-19D515D6BB59}"/>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backgroundRemoval t="10000" b="90000" l="0" r="96657"/>
                        </a14:imgEffect>
                      </a14:imgLayer>
                    </a14:imgProps>
                  </a:ext>
                  <a:ext uri="{28A0092B-C50C-407E-A947-70E740481C1C}">
                    <a14:useLocalDpi xmlns:a14="http://schemas.microsoft.com/office/drawing/2010/main"/>
                  </a:ext>
                </a:extLst>
              </a:blip>
              <a:srcRect/>
              <a:stretch/>
            </p:blipFill>
            <p:spPr>
              <a:xfrm rot="16200000">
                <a:off x="5845065" y="4308564"/>
                <a:ext cx="364751" cy="781172"/>
              </a:xfrm>
              <a:prstGeom prst="rect">
                <a:avLst/>
              </a:prstGeom>
            </p:spPr>
          </p:pic>
          <p:cxnSp>
            <p:nvCxnSpPr>
              <p:cNvPr id="33" name="Straight Connector 32">
                <a:extLst>
                  <a:ext uri="{FF2B5EF4-FFF2-40B4-BE49-F238E27FC236}">
                    <a16:creationId xmlns:a16="http://schemas.microsoft.com/office/drawing/2014/main" xmlns="" id="{D945DAC9-7FD6-41BA-AFBA-7DB4FA78E57F}"/>
                  </a:ext>
                </a:extLst>
              </p:cNvPr>
              <p:cNvCxnSpPr/>
              <p:nvPr/>
            </p:nvCxnSpPr>
            <p:spPr>
              <a:xfrm>
                <a:off x="4093990" y="6011171"/>
                <a:ext cx="4326654"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34" name="Group 33">
                <a:extLst>
                  <a:ext uri="{FF2B5EF4-FFF2-40B4-BE49-F238E27FC236}">
                    <a16:creationId xmlns:a16="http://schemas.microsoft.com/office/drawing/2014/main" xmlns="" id="{DD22182D-3689-4922-91A8-A21ED512C3FE}"/>
                  </a:ext>
                </a:extLst>
              </p:cNvPr>
              <p:cNvGrpSpPr/>
              <p:nvPr/>
            </p:nvGrpSpPr>
            <p:grpSpPr>
              <a:xfrm rot="5400000">
                <a:off x="6378500" y="3522725"/>
                <a:ext cx="699678" cy="222915"/>
                <a:chOff x="7488374" y="2992459"/>
                <a:chExt cx="699678" cy="222915"/>
              </a:xfrm>
            </p:grpSpPr>
            <p:sp>
              <p:nvSpPr>
                <p:cNvPr id="40" name="Stored Data 14">
                  <a:extLst>
                    <a:ext uri="{FF2B5EF4-FFF2-40B4-BE49-F238E27FC236}">
                      <a16:creationId xmlns:a16="http://schemas.microsoft.com/office/drawing/2014/main" xmlns="" id="{2AFF0F90-60D5-4E56-94B9-DD740D3860EF}"/>
                    </a:ext>
                  </a:extLst>
                </p:cNvPr>
                <p:cNvSpPr/>
                <p:nvPr/>
              </p:nvSpPr>
              <p:spPr>
                <a:xfrm>
                  <a:off x="7620000" y="2992459"/>
                  <a:ext cx="568052" cy="222915"/>
                </a:xfrm>
                <a:prstGeom prst="flowChartOnlineStorag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latin typeface="Times" panose="02020603050405020304" pitchFamily="18" charset="0"/>
                    <a:cs typeface="Times" panose="02020603050405020304" pitchFamily="18" charset="0"/>
                  </a:endParaRPr>
                </a:p>
              </p:txBody>
            </p:sp>
            <p:sp>
              <p:nvSpPr>
                <p:cNvPr id="41" name="Stored Data 15">
                  <a:extLst>
                    <a:ext uri="{FF2B5EF4-FFF2-40B4-BE49-F238E27FC236}">
                      <a16:creationId xmlns:a16="http://schemas.microsoft.com/office/drawing/2014/main" xmlns="" id="{78E1AE9D-C285-4AC2-8098-1540ACE98C92}"/>
                    </a:ext>
                  </a:extLst>
                </p:cNvPr>
                <p:cNvSpPr/>
                <p:nvPr/>
              </p:nvSpPr>
              <p:spPr>
                <a:xfrm flipH="1">
                  <a:off x="7488374" y="2992459"/>
                  <a:ext cx="568052" cy="222915"/>
                </a:xfrm>
                <a:prstGeom prst="flowChartOnlineStorag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latin typeface="Times" panose="02020603050405020304" pitchFamily="18" charset="0"/>
                    <a:cs typeface="Times" panose="02020603050405020304" pitchFamily="18" charset="0"/>
                  </a:endParaRPr>
                </a:p>
              </p:txBody>
            </p:sp>
          </p:grpSp>
          <p:cxnSp>
            <p:nvCxnSpPr>
              <p:cNvPr id="35" name="Straight Connector 34">
                <a:extLst>
                  <a:ext uri="{FF2B5EF4-FFF2-40B4-BE49-F238E27FC236}">
                    <a16:creationId xmlns:a16="http://schemas.microsoft.com/office/drawing/2014/main" xmlns="" id="{D05F3F30-434F-4F5E-B806-682E764D9394}"/>
                  </a:ext>
                </a:extLst>
              </p:cNvPr>
              <p:cNvCxnSpPr>
                <a:stCxn id="41" idx="3"/>
              </p:cNvCxnSpPr>
              <p:nvPr/>
            </p:nvCxnSpPr>
            <p:spPr>
              <a:xfrm flipH="1">
                <a:off x="6715283" y="3379019"/>
                <a:ext cx="13056" cy="1322452"/>
              </a:xfrm>
              <a:prstGeom prst="line">
                <a:avLst/>
              </a:prstGeom>
              <a:ln>
                <a:solidFill>
                  <a:schemeClr val="accent6">
                    <a:lumMod val="50000"/>
                  </a:schemeClr>
                </a:solidFill>
              </a:ln>
            </p:spPr>
            <p:style>
              <a:lnRef idx="2">
                <a:schemeClr val="accent1"/>
              </a:lnRef>
              <a:fillRef idx="0">
                <a:schemeClr val="accent1"/>
              </a:fillRef>
              <a:effectRef idx="1">
                <a:schemeClr val="accent1"/>
              </a:effectRef>
              <a:fontRef idx="minor">
                <a:schemeClr val="tx1"/>
              </a:fontRef>
            </p:style>
          </p:cxnSp>
          <p:sp>
            <p:nvSpPr>
              <p:cNvPr id="37" name="Trapezoid 36">
                <a:extLst>
                  <a:ext uri="{FF2B5EF4-FFF2-40B4-BE49-F238E27FC236}">
                    <a16:creationId xmlns:a16="http://schemas.microsoft.com/office/drawing/2014/main" xmlns="" id="{1FFBDF4B-3DDA-448C-A5F8-58359ED24DD0}"/>
                  </a:ext>
                </a:extLst>
              </p:cNvPr>
              <p:cNvSpPr/>
              <p:nvPr/>
            </p:nvSpPr>
            <p:spPr>
              <a:xfrm>
                <a:off x="6522297" y="4489754"/>
                <a:ext cx="382149" cy="364752"/>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imes" panose="02020603050405020304" pitchFamily="18" charset="0"/>
                  <a:cs typeface="Times" panose="02020603050405020304" pitchFamily="18" charset="0"/>
                </a:endParaRPr>
              </a:p>
            </p:txBody>
          </p:sp>
          <p:sp>
            <p:nvSpPr>
              <p:cNvPr id="38" name="Rounded Rectangle 21">
                <a:extLst>
                  <a:ext uri="{FF2B5EF4-FFF2-40B4-BE49-F238E27FC236}">
                    <a16:creationId xmlns:a16="http://schemas.microsoft.com/office/drawing/2014/main" xmlns="" id="{9961D6A7-26CB-43B7-968A-E22DA58FDCBB}"/>
                  </a:ext>
                </a:extLst>
              </p:cNvPr>
              <p:cNvSpPr/>
              <p:nvPr/>
            </p:nvSpPr>
            <p:spPr>
              <a:xfrm>
                <a:off x="5848667" y="3257323"/>
                <a:ext cx="353175" cy="214739"/>
              </a:xfrm>
              <a:prstGeom prst="round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imes" panose="02020603050405020304" pitchFamily="18" charset="0"/>
                  <a:cs typeface="Times" panose="02020603050405020304" pitchFamily="18" charset="0"/>
                </a:endParaRPr>
              </a:p>
            </p:txBody>
          </p:sp>
          <p:sp>
            <p:nvSpPr>
              <p:cNvPr id="39" name="Rounded Rectangle 22">
                <a:extLst>
                  <a:ext uri="{FF2B5EF4-FFF2-40B4-BE49-F238E27FC236}">
                    <a16:creationId xmlns:a16="http://schemas.microsoft.com/office/drawing/2014/main" xmlns="" id="{25FC2943-82BB-4BFF-B538-5C2F8824F9F0}"/>
                  </a:ext>
                </a:extLst>
              </p:cNvPr>
              <p:cNvSpPr/>
              <p:nvPr/>
            </p:nvSpPr>
            <p:spPr>
              <a:xfrm>
                <a:off x="5848667" y="3610636"/>
                <a:ext cx="353175" cy="214739"/>
              </a:xfrm>
              <a:prstGeom prst="round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imes" panose="02020603050405020304" pitchFamily="18" charset="0"/>
                  <a:cs typeface="Times" panose="02020603050405020304" pitchFamily="18" charset="0"/>
                </a:endParaRPr>
              </a:p>
            </p:txBody>
          </p:sp>
        </p:grpSp>
        <p:cxnSp>
          <p:nvCxnSpPr>
            <p:cNvPr id="14" name="Straight Arrow Connector 13">
              <a:extLst>
                <a:ext uri="{FF2B5EF4-FFF2-40B4-BE49-F238E27FC236}">
                  <a16:creationId xmlns:a16="http://schemas.microsoft.com/office/drawing/2014/main" xmlns="" id="{11EA2AEC-339E-4F6C-BE5B-7BA38F9393EF}"/>
                </a:ext>
              </a:extLst>
            </p:cNvPr>
            <p:cNvCxnSpPr/>
            <p:nvPr/>
          </p:nvCxnSpPr>
          <p:spPr>
            <a:xfrm flipH="1">
              <a:off x="7496208" y="8457817"/>
              <a:ext cx="1630654" cy="762826"/>
            </a:xfrm>
            <a:prstGeom prst="straightConnector1">
              <a:avLst/>
            </a:prstGeom>
            <a:ln w="952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xmlns="" id="{38252709-E746-4392-9500-163D99A9F0C6}"/>
                </a:ext>
              </a:extLst>
            </p:cNvPr>
            <p:cNvSpPr txBox="1"/>
            <p:nvPr/>
          </p:nvSpPr>
          <p:spPr>
            <a:xfrm>
              <a:off x="9126863" y="7720411"/>
              <a:ext cx="4141447" cy="1182915"/>
            </a:xfrm>
            <a:prstGeom prst="rect">
              <a:avLst/>
            </a:prstGeom>
            <a:noFill/>
          </p:spPr>
          <p:txBody>
            <a:bodyPr wrap="square" rtlCol="0">
              <a:spAutoFit/>
            </a:bodyPr>
            <a:lstStyle/>
            <a:p>
              <a:r>
                <a:rPr lang="en-US" sz="1200" dirty="0">
                  <a:latin typeface="Times" panose="02020603050405020304" pitchFamily="18" charset="0"/>
                  <a:cs typeface="Times" panose="02020603050405020304" pitchFamily="18" charset="0"/>
                </a:rPr>
                <a:t>Drill press</a:t>
              </a:r>
            </a:p>
          </p:txBody>
        </p:sp>
        <p:cxnSp>
          <p:nvCxnSpPr>
            <p:cNvPr id="17" name="Straight Arrow Connector 16">
              <a:extLst>
                <a:ext uri="{FF2B5EF4-FFF2-40B4-BE49-F238E27FC236}">
                  <a16:creationId xmlns:a16="http://schemas.microsoft.com/office/drawing/2014/main" xmlns="" id="{B50B0019-C8C4-4C9E-9EC0-8BCD2735F79A}"/>
                </a:ext>
              </a:extLst>
            </p:cNvPr>
            <p:cNvCxnSpPr/>
            <p:nvPr/>
          </p:nvCxnSpPr>
          <p:spPr>
            <a:xfrm flipH="1">
              <a:off x="7340440" y="11833183"/>
              <a:ext cx="1630654" cy="762826"/>
            </a:xfrm>
            <a:prstGeom prst="straightConnector1">
              <a:avLst/>
            </a:prstGeom>
            <a:ln w="952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xmlns="" id="{4EA2FE53-B902-44AF-A62B-97C662C60E88}"/>
                </a:ext>
              </a:extLst>
            </p:cNvPr>
            <p:cNvCxnSpPr/>
            <p:nvPr/>
          </p:nvCxnSpPr>
          <p:spPr>
            <a:xfrm flipH="1">
              <a:off x="7561654" y="15835187"/>
              <a:ext cx="1533436" cy="199194"/>
            </a:xfrm>
            <a:prstGeom prst="straightConnector1">
              <a:avLst/>
            </a:prstGeom>
            <a:ln w="952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xmlns="" id="{6C88158C-2699-44E7-A571-C508D59BB823}"/>
                </a:ext>
              </a:extLst>
            </p:cNvPr>
            <p:cNvSpPr txBox="1"/>
            <p:nvPr/>
          </p:nvSpPr>
          <p:spPr>
            <a:xfrm>
              <a:off x="8801652" y="11229706"/>
              <a:ext cx="4141447" cy="1971525"/>
            </a:xfrm>
            <a:prstGeom prst="rect">
              <a:avLst/>
            </a:prstGeom>
            <a:noFill/>
          </p:spPr>
          <p:txBody>
            <a:bodyPr wrap="square" rtlCol="0">
              <a:spAutoFit/>
            </a:bodyPr>
            <a:lstStyle/>
            <a:p>
              <a:r>
                <a:rPr lang="en-US" sz="1200" dirty="0">
                  <a:latin typeface="Times" panose="02020603050405020304" pitchFamily="18" charset="0"/>
                  <a:cs typeface="Times" panose="02020603050405020304" pitchFamily="18" charset="0"/>
                </a:rPr>
                <a:t>Custom Pulley</a:t>
              </a:r>
            </a:p>
          </p:txBody>
        </p:sp>
        <p:sp>
          <p:nvSpPr>
            <p:cNvPr id="20" name="TextBox 19">
              <a:extLst>
                <a:ext uri="{FF2B5EF4-FFF2-40B4-BE49-F238E27FC236}">
                  <a16:creationId xmlns:a16="http://schemas.microsoft.com/office/drawing/2014/main" xmlns="" id="{ACA12A0E-5D3E-4A55-8C23-B345A245C919}"/>
                </a:ext>
              </a:extLst>
            </p:cNvPr>
            <p:cNvSpPr txBox="1"/>
            <p:nvPr/>
          </p:nvSpPr>
          <p:spPr>
            <a:xfrm>
              <a:off x="8922236" y="15195646"/>
              <a:ext cx="4141447" cy="1971525"/>
            </a:xfrm>
            <a:prstGeom prst="rect">
              <a:avLst/>
            </a:prstGeom>
            <a:noFill/>
          </p:spPr>
          <p:txBody>
            <a:bodyPr wrap="square" rtlCol="0">
              <a:spAutoFit/>
            </a:bodyPr>
            <a:lstStyle/>
            <a:p>
              <a:r>
                <a:rPr lang="en-US" sz="1200" dirty="0">
                  <a:latin typeface="Times" panose="02020603050405020304" pitchFamily="18" charset="0"/>
                  <a:cs typeface="Times" panose="02020603050405020304" pitchFamily="18" charset="0"/>
                </a:rPr>
                <a:t>Weight (15lbs)</a:t>
              </a:r>
            </a:p>
          </p:txBody>
        </p:sp>
        <p:cxnSp>
          <p:nvCxnSpPr>
            <p:cNvPr id="25" name="Straight Arrow Connector 24">
              <a:extLst>
                <a:ext uri="{FF2B5EF4-FFF2-40B4-BE49-F238E27FC236}">
                  <a16:creationId xmlns:a16="http://schemas.microsoft.com/office/drawing/2014/main" xmlns="" id="{5A72C20D-DCAC-4B0E-92D7-A4EE549E6D09}"/>
                </a:ext>
              </a:extLst>
            </p:cNvPr>
            <p:cNvCxnSpPr/>
            <p:nvPr/>
          </p:nvCxnSpPr>
          <p:spPr>
            <a:xfrm flipH="1">
              <a:off x="7002378" y="14601835"/>
              <a:ext cx="1799273" cy="181077"/>
            </a:xfrm>
            <a:prstGeom prst="straightConnector1">
              <a:avLst/>
            </a:prstGeom>
            <a:ln w="952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xmlns="" id="{0502CDDA-1D9A-4978-8406-FC71F715DD2B}"/>
                </a:ext>
              </a:extLst>
            </p:cNvPr>
            <p:cNvSpPr txBox="1"/>
            <p:nvPr/>
          </p:nvSpPr>
          <p:spPr>
            <a:xfrm>
              <a:off x="8701906" y="13923795"/>
              <a:ext cx="4141447" cy="1182915"/>
            </a:xfrm>
            <a:prstGeom prst="rect">
              <a:avLst/>
            </a:prstGeom>
            <a:noFill/>
          </p:spPr>
          <p:txBody>
            <a:bodyPr wrap="square" rtlCol="0">
              <a:spAutoFit/>
            </a:bodyPr>
            <a:lstStyle/>
            <a:p>
              <a:r>
                <a:rPr lang="en-US" sz="1200" dirty="0">
                  <a:latin typeface="Times" panose="02020603050405020304" pitchFamily="18" charset="0"/>
                  <a:cs typeface="Times" panose="02020603050405020304" pitchFamily="18" charset="0"/>
                </a:rPr>
                <a:t>String</a:t>
              </a:r>
            </a:p>
          </p:txBody>
        </p:sp>
      </p:grpSp>
      <p:grpSp>
        <p:nvGrpSpPr>
          <p:cNvPr id="2" name="Group 1"/>
          <p:cNvGrpSpPr/>
          <p:nvPr/>
        </p:nvGrpSpPr>
        <p:grpSpPr>
          <a:xfrm>
            <a:off x="4777233" y="3222913"/>
            <a:ext cx="4352841" cy="3145884"/>
            <a:chOff x="22997561" y="15670497"/>
            <a:chExt cx="20893639" cy="15100241"/>
          </a:xfrm>
        </p:grpSpPr>
        <p:pic>
          <p:nvPicPr>
            <p:cNvPr id="42" name="Picture 41">
              <a:extLst>
                <a:ext uri="{FF2B5EF4-FFF2-40B4-BE49-F238E27FC236}">
                  <a16:creationId xmlns:a16="http://schemas.microsoft.com/office/drawing/2014/main" xmlns="" id="{D0FAE9C3-6517-45FE-B1D5-92CF4257669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997561" y="15670497"/>
              <a:ext cx="11425515" cy="15100241"/>
            </a:xfrm>
            <a:prstGeom prst="rect">
              <a:avLst/>
            </a:prstGeom>
          </p:spPr>
        </p:pic>
        <p:cxnSp>
          <p:nvCxnSpPr>
            <p:cNvPr id="43" name="Straight Arrow Connector 42">
              <a:extLst>
                <a:ext uri="{FF2B5EF4-FFF2-40B4-BE49-F238E27FC236}">
                  <a16:creationId xmlns:a16="http://schemas.microsoft.com/office/drawing/2014/main" xmlns="" id="{3597546D-E0AD-4060-8810-EB5F252A160F}"/>
                </a:ext>
              </a:extLst>
            </p:cNvPr>
            <p:cNvCxnSpPr>
              <a:cxnSpLocks/>
            </p:cNvCxnSpPr>
            <p:nvPr/>
          </p:nvCxnSpPr>
          <p:spPr>
            <a:xfrm flipH="1" flipV="1">
              <a:off x="29456743" y="21927770"/>
              <a:ext cx="6008914" cy="1358577"/>
            </a:xfrm>
            <a:prstGeom prst="straightConnector1">
              <a:avLst/>
            </a:prstGeom>
            <a:ln w="28575" cmpd="sng">
              <a:solidFill>
                <a:schemeClr val="tx1"/>
              </a:solidFill>
              <a:tailEnd type="triangle" w="lg" len="med"/>
            </a:ln>
            <a:effectLst>
              <a:glow rad="266700">
                <a:schemeClr val="bg1">
                  <a:alpha val="40000"/>
                </a:schemeClr>
              </a:glow>
              <a:outerShdw blurRad="40000" dist="20000" dir="5400000" sx="7000" sy="7000" rotWithShape="0">
                <a:schemeClr val="bg1">
                  <a:alpha val="65000"/>
                </a:schemeClr>
              </a:outerShdw>
            </a:effectLst>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xmlns="" id="{1D556CDA-0EE6-4C64-863A-EB2E633788FD}"/>
                </a:ext>
              </a:extLst>
            </p:cNvPr>
            <p:cNvSpPr txBox="1"/>
            <p:nvPr/>
          </p:nvSpPr>
          <p:spPr>
            <a:xfrm>
              <a:off x="35465658" y="22604187"/>
              <a:ext cx="8425542" cy="2215992"/>
            </a:xfrm>
            <a:prstGeom prst="rect">
              <a:avLst/>
            </a:prstGeom>
            <a:noFill/>
          </p:spPr>
          <p:txBody>
            <a:bodyPr wrap="square" rtlCol="0">
              <a:spAutoFit/>
            </a:bodyPr>
            <a:lstStyle/>
            <a:p>
              <a:r>
                <a:rPr lang="en-US" sz="1200" dirty="0">
                  <a:latin typeface="Times" panose="02020603050405020304" pitchFamily="18" charset="0"/>
                  <a:cs typeface="Times" panose="02020603050405020304" pitchFamily="18" charset="0"/>
                </a:rPr>
                <a:t>Custom-designed</a:t>
              </a:r>
            </a:p>
            <a:p>
              <a:r>
                <a:rPr lang="en-US" sz="1200" dirty="0">
                  <a:latin typeface="Times" panose="02020603050405020304" pitchFamily="18" charset="0"/>
                  <a:cs typeface="Times" panose="02020603050405020304" pitchFamily="18" charset="0"/>
                </a:rPr>
                <a:t> 3D printed pulley</a:t>
              </a:r>
            </a:p>
          </p:txBody>
        </p:sp>
      </p:grpSp>
      <p:sp>
        <p:nvSpPr>
          <p:cNvPr id="45" name="Rectangle 44"/>
          <p:cNvSpPr/>
          <p:nvPr/>
        </p:nvSpPr>
        <p:spPr>
          <a:xfrm>
            <a:off x="4279106" y="6350425"/>
            <a:ext cx="3551067" cy="234676"/>
          </a:xfrm>
          <a:prstGeom prst="rect">
            <a:avLst/>
          </a:prstGeom>
        </p:spPr>
        <p:txBody>
          <a:bodyPr wrap="square" lIns="19047" tIns="9523" rIns="19047" bIns="9523">
            <a:spAutoFit/>
          </a:bodyPr>
          <a:lstStyle/>
          <a:p>
            <a:pPr algn="ctr"/>
            <a:r>
              <a:rPr lang="en-US" sz="1400" i="1" dirty="0">
                <a:latin typeface="Times"/>
                <a:cs typeface="Times"/>
              </a:rPr>
              <a:t>Drill Press Test Setup</a:t>
            </a:r>
            <a:endParaRPr lang="en-US" sz="1400" i="1" dirty="0"/>
          </a:p>
        </p:txBody>
      </p:sp>
    </p:spTree>
    <p:extLst>
      <p:ext uri="{BB962C8B-B14F-4D97-AF65-F5344CB8AC3E}">
        <p14:creationId xmlns:p14="http://schemas.microsoft.com/office/powerpoint/2010/main" val="16975469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397475B3-9DC1-4EF8-BDD6-89D25E6A489A}"/>
              </a:ext>
            </a:extLst>
          </p:cNvPr>
          <p:cNvSpPr txBox="1"/>
          <p:nvPr/>
        </p:nvSpPr>
        <p:spPr>
          <a:xfrm>
            <a:off x="97481" y="341236"/>
            <a:ext cx="8436429" cy="403957"/>
          </a:xfrm>
          <a:prstGeom prst="rect">
            <a:avLst/>
          </a:prstGeom>
          <a:noFill/>
        </p:spPr>
        <p:txBody>
          <a:bodyPr wrap="square" lIns="19047" tIns="9523" rIns="19047" bIns="9523" rtlCol="0">
            <a:spAutoFit/>
          </a:bodyPr>
          <a:lstStyle/>
          <a:p>
            <a:r>
              <a:rPr lang="en-US" sz="2500" b="1" dirty="0">
                <a:latin typeface="Times"/>
                <a:cs typeface="Times"/>
              </a:rPr>
              <a:t>Senior Design Capstone Project- Door Test Apparatus</a:t>
            </a:r>
          </a:p>
        </p:txBody>
      </p:sp>
      <p:sp>
        <p:nvSpPr>
          <p:cNvPr id="36" name="Title 1">
            <a:extLst>
              <a:ext uri="{FF2B5EF4-FFF2-40B4-BE49-F238E27FC236}">
                <a16:creationId xmlns:a16="http://schemas.microsoft.com/office/drawing/2014/main" xmlns="" id="{F8951BA3-7A43-4ABD-B181-47AAECEFBD0F}"/>
              </a:ext>
            </a:extLst>
          </p:cNvPr>
          <p:cNvSpPr txBox="1">
            <a:spLocks/>
          </p:cNvSpPr>
          <p:nvPr/>
        </p:nvSpPr>
        <p:spPr>
          <a:xfrm>
            <a:off x="472436" y="1052300"/>
            <a:ext cx="8229600" cy="1143000"/>
          </a:xfrm>
          <a:prstGeom prst="rect">
            <a:avLst/>
          </a:prstGeom>
        </p:spPr>
        <p:txBody>
          <a:bodyPr vert="horz" lIns="91395" tIns="45699" rIns="91395" bIns="45699" rtlCol="0" anchor="ctr">
            <a:normAutofit/>
          </a:bodyPr>
          <a:lstStyle>
            <a:lvl1pPr algn="ctr" defTabSz="2193859" rtl="0" eaLnBrk="1" latinLnBrk="0" hangingPunct="1">
              <a:spcBef>
                <a:spcPct val="0"/>
              </a:spcBef>
              <a:buNone/>
              <a:defRPr sz="21100" kern="1200">
                <a:solidFill>
                  <a:schemeClr val="tx1"/>
                </a:solidFill>
                <a:latin typeface="+mj-lt"/>
                <a:ea typeface="+mj-ea"/>
                <a:cs typeface="+mj-cs"/>
              </a:defRPr>
            </a:lvl1pPr>
          </a:lstStyle>
          <a:p>
            <a:pPr algn="l"/>
            <a:endParaRPr lang="en-US" sz="2000" dirty="0"/>
          </a:p>
        </p:txBody>
      </p:sp>
      <p:sp>
        <p:nvSpPr>
          <p:cNvPr id="11" name="Rectangle 10">
            <a:extLst>
              <a:ext uri="{FF2B5EF4-FFF2-40B4-BE49-F238E27FC236}">
                <a16:creationId xmlns:a16="http://schemas.microsoft.com/office/drawing/2014/main" xmlns="" id="{6B203DAA-9907-4E7C-8342-969D29A756DA}"/>
              </a:ext>
            </a:extLst>
          </p:cNvPr>
          <p:cNvSpPr/>
          <p:nvPr/>
        </p:nvSpPr>
        <p:spPr>
          <a:xfrm>
            <a:off x="83555" y="766615"/>
            <a:ext cx="9037816" cy="2862308"/>
          </a:xfrm>
          <a:prstGeom prst="rect">
            <a:avLst/>
          </a:prstGeom>
          <a:ln>
            <a:noFill/>
          </a:ln>
        </p:spPr>
        <p:txBody>
          <a:bodyPr wrap="square" lIns="91425" tIns="45713" rIns="91425" bIns="45713">
            <a:spAutoFit/>
          </a:bodyPr>
          <a:lstStyle/>
          <a:p>
            <a:r>
              <a:rPr lang="en-US" sz="1500" b="1" dirty="0">
                <a:latin typeface="Times"/>
                <a:cs typeface="Times"/>
              </a:rPr>
              <a:t>Aim: </a:t>
            </a:r>
            <a:r>
              <a:rPr lang="en-US" sz="1500" dirty="0">
                <a:latin typeface="Times"/>
                <a:cs typeface="Times"/>
              </a:rPr>
              <a:t>Created a repeatable experiment to mimic a robber attempting to breach the lock to test the effectiveness of our material solutions</a:t>
            </a:r>
          </a:p>
          <a:p>
            <a:r>
              <a:rPr lang="en-US" sz="1500" dirty="0">
                <a:latin typeface="Times"/>
                <a:cs typeface="Times"/>
              </a:rPr>
              <a:t/>
            </a:r>
            <a:br>
              <a:rPr lang="en-US" sz="1500" dirty="0">
                <a:latin typeface="Times"/>
                <a:cs typeface="Times"/>
              </a:rPr>
            </a:br>
            <a:r>
              <a:rPr lang="en-US" sz="1500" b="1" dirty="0">
                <a:latin typeface="Times"/>
                <a:cs typeface="Times"/>
              </a:rPr>
              <a:t>Test Description:</a:t>
            </a:r>
          </a:p>
          <a:p>
            <a:pPr marL="178565" indent="-178565">
              <a:buFont typeface="Arial"/>
              <a:buChar char="•"/>
            </a:pPr>
            <a:r>
              <a:rPr lang="en-US" sz="1500" dirty="0">
                <a:solidFill>
                  <a:srgbClr val="000000"/>
                </a:solidFill>
                <a:latin typeface="Times"/>
                <a:cs typeface="Times"/>
              </a:rPr>
              <a:t>Locks assembled with different material inserts were mounted onto wooden blocks</a:t>
            </a:r>
          </a:p>
          <a:p>
            <a:pPr marL="178565" indent="-178565">
              <a:buFont typeface="Arial"/>
              <a:buChar char="•"/>
            </a:pPr>
            <a:r>
              <a:rPr lang="en-US" sz="1500" dirty="0">
                <a:solidFill>
                  <a:srgbClr val="000000"/>
                </a:solidFill>
                <a:latin typeface="Times"/>
                <a:cs typeface="Times"/>
              </a:rPr>
              <a:t>Each mounted block slid into a cut out door slot and was secured with aluminum C channels</a:t>
            </a:r>
          </a:p>
          <a:p>
            <a:pPr marL="238087" indent="-238087">
              <a:buFont typeface="Arial" panose="020B0604020202020204" pitchFamily="34" charset="0"/>
              <a:buChar char="•"/>
            </a:pPr>
            <a:endParaRPr lang="en-US" sz="1500" dirty="0">
              <a:latin typeface="Times"/>
              <a:cs typeface="Times"/>
            </a:endParaRPr>
          </a:p>
          <a:p>
            <a:r>
              <a:rPr lang="en-US" sz="1500" b="1" dirty="0">
                <a:latin typeface="Times"/>
                <a:cs typeface="Times"/>
              </a:rPr>
              <a:t>Results: </a:t>
            </a:r>
            <a:r>
              <a:rPr lang="en-US" sz="1500" dirty="0">
                <a:latin typeface="Times"/>
                <a:cs typeface="Times"/>
              </a:rPr>
              <a:t>Created a repeatable test such that the effectiveness of the material solutions could be tested in a realistic scenario</a:t>
            </a:r>
          </a:p>
          <a:p>
            <a:endParaRPr lang="en-US" sz="1500" dirty="0">
              <a:latin typeface="Times"/>
              <a:cs typeface="Times"/>
            </a:endParaRPr>
          </a:p>
          <a:p>
            <a:endParaRPr lang="en-US" sz="1500" b="1" dirty="0">
              <a:latin typeface="Times"/>
              <a:cs typeface="Times"/>
            </a:endParaRPr>
          </a:p>
          <a:p>
            <a:endParaRPr lang="en-US" sz="1500" b="1" dirty="0">
              <a:latin typeface="Times"/>
              <a:cs typeface="Times"/>
            </a:endParaRPr>
          </a:p>
        </p:txBody>
      </p:sp>
      <p:cxnSp>
        <p:nvCxnSpPr>
          <p:cNvPr id="16" name="Straight Connector 15">
            <a:extLst>
              <a:ext uri="{FF2B5EF4-FFF2-40B4-BE49-F238E27FC236}">
                <a16:creationId xmlns:a16="http://schemas.microsoft.com/office/drawing/2014/main" xmlns="" id="{02D03789-5EF9-4B68-B7C8-28DF5B86282C}"/>
              </a:ext>
            </a:extLst>
          </p:cNvPr>
          <p:cNvCxnSpPr>
            <a:cxnSpLocks/>
          </p:cNvCxnSpPr>
          <p:nvPr/>
        </p:nvCxnSpPr>
        <p:spPr>
          <a:xfrm flipH="1">
            <a:off x="31750" y="731378"/>
            <a:ext cx="9144000" cy="0"/>
          </a:xfrm>
          <a:prstGeom prst="line">
            <a:avLst/>
          </a:prstGeom>
          <a:ln w="28575" cmpd="sng">
            <a:solidFill>
              <a:srgbClr val="000000"/>
            </a:solidFill>
          </a:ln>
        </p:spPr>
        <p:style>
          <a:lnRef idx="3">
            <a:schemeClr val="accent3"/>
          </a:lnRef>
          <a:fillRef idx="0">
            <a:schemeClr val="accent3"/>
          </a:fillRef>
          <a:effectRef idx="2">
            <a:schemeClr val="accent3"/>
          </a:effectRef>
          <a:fontRef idx="minor">
            <a:schemeClr val="tx1"/>
          </a:fontRef>
        </p:style>
      </p:cxnSp>
      <p:sp>
        <p:nvSpPr>
          <p:cNvPr id="21" name="Slide Number Placeholder 20"/>
          <p:cNvSpPr>
            <a:spLocks noGrp="1"/>
          </p:cNvSpPr>
          <p:nvPr>
            <p:ph type="sldNum" sz="quarter" idx="12"/>
          </p:nvPr>
        </p:nvSpPr>
        <p:spPr/>
        <p:txBody>
          <a:bodyPr/>
          <a:lstStyle/>
          <a:p>
            <a:fld id="{4E57AD28-D0A0-5245-849C-EA4BAD512B75}" type="slidenum">
              <a:rPr lang="en-US" smtClean="0"/>
              <a:t>25</a:t>
            </a:fld>
            <a:endParaRPr lang="en-US" dirty="0"/>
          </a:p>
        </p:txBody>
      </p:sp>
      <p:sp>
        <p:nvSpPr>
          <p:cNvPr id="45" name="Rectangle 44"/>
          <p:cNvSpPr/>
          <p:nvPr/>
        </p:nvSpPr>
        <p:spPr>
          <a:xfrm>
            <a:off x="3082165" y="5695956"/>
            <a:ext cx="3551067" cy="234676"/>
          </a:xfrm>
          <a:prstGeom prst="rect">
            <a:avLst/>
          </a:prstGeom>
        </p:spPr>
        <p:txBody>
          <a:bodyPr wrap="square" lIns="19047" tIns="9523" rIns="19047" bIns="9523">
            <a:spAutoFit/>
          </a:bodyPr>
          <a:lstStyle/>
          <a:p>
            <a:pPr algn="ctr"/>
            <a:r>
              <a:rPr lang="en-US" sz="1400" i="1" dirty="0">
                <a:latin typeface="Times"/>
                <a:cs typeface="Times"/>
              </a:rPr>
              <a:t>Mounted Lock</a:t>
            </a:r>
            <a:endParaRPr lang="en-US" sz="1400" i="1" dirty="0"/>
          </a:p>
        </p:txBody>
      </p:sp>
      <p:sp>
        <p:nvSpPr>
          <p:cNvPr id="4" name="Rectangle 3"/>
          <p:cNvSpPr/>
          <p:nvPr/>
        </p:nvSpPr>
        <p:spPr>
          <a:xfrm>
            <a:off x="376777" y="6465362"/>
            <a:ext cx="3499974" cy="234676"/>
          </a:xfrm>
          <a:prstGeom prst="rect">
            <a:avLst/>
          </a:prstGeom>
        </p:spPr>
        <p:txBody>
          <a:bodyPr wrap="square" lIns="19047" tIns="9523" rIns="19047" bIns="9523">
            <a:spAutoFit/>
          </a:bodyPr>
          <a:lstStyle/>
          <a:p>
            <a:pPr algn="ctr"/>
            <a:r>
              <a:rPr lang="en-US" sz="1400" i="1" dirty="0">
                <a:latin typeface="Times"/>
                <a:cs typeface="Times"/>
              </a:rPr>
              <a:t>Illustration of Door Test Apparatus Setup</a:t>
            </a:r>
            <a:endParaRPr lang="en-US" sz="1400" i="1" dirty="0"/>
          </a:p>
        </p:txBody>
      </p:sp>
      <p:grpSp>
        <p:nvGrpSpPr>
          <p:cNvPr id="8" name="Group 7"/>
          <p:cNvGrpSpPr/>
          <p:nvPr/>
        </p:nvGrpSpPr>
        <p:grpSpPr>
          <a:xfrm>
            <a:off x="104327" y="3003175"/>
            <a:ext cx="3457907" cy="3416826"/>
            <a:chOff x="-834524" y="13768915"/>
            <a:chExt cx="18550690" cy="17858807"/>
          </a:xfrm>
        </p:grpSpPr>
        <p:grpSp>
          <p:nvGrpSpPr>
            <p:cNvPr id="47" name="Group 46">
              <a:extLst>
                <a:ext uri="{FF2B5EF4-FFF2-40B4-BE49-F238E27FC236}">
                  <a16:creationId xmlns:a16="http://schemas.microsoft.com/office/drawing/2014/main" xmlns="" id="{42E428F9-55ED-41B9-941B-F9EAB79B580E}"/>
                </a:ext>
              </a:extLst>
            </p:cNvPr>
            <p:cNvGrpSpPr/>
            <p:nvPr/>
          </p:nvGrpSpPr>
          <p:grpSpPr>
            <a:xfrm>
              <a:off x="11536852" y="13768915"/>
              <a:ext cx="6179314" cy="7947026"/>
              <a:chOff x="8097294" y="6606377"/>
              <a:chExt cx="6831038" cy="9944254"/>
            </a:xfrm>
          </p:grpSpPr>
          <p:sp>
            <p:nvSpPr>
              <p:cNvPr id="79" name="Rectangle 78">
                <a:extLst>
                  <a:ext uri="{FF2B5EF4-FFF2-40B4-BE49-F238E27FC236}">
                    <a16:creationId xmlns:a16="http://schemas.microsoft.com/office/drawing/2014/main" xmlns="" id="{DD299563-9E6D-4FDB-BFF2-1E35AF2CDF22}"/>
                  </a:ext>
                </a:extLst>
              </p:cNvPr>
              <p:cNvSpPr/>
              <p:nvPr/>
            </p:nvSpPr>
            <p:spPr>
              <a:xfrm>
                <a:off x="8454824" y="6606377"/>
                <a:ext cx="5353011" cy="9944254"/>
              </a:xfrm>
              <a:prstGeom prst="rect">
                <a:avLst/>
              </a:prstGeom>
              <a:solidFill>
                <a:srgbClr val="663300"/>
              </a:solidFill>
              <a:ln>
                <a:solidFill>
                  <a:srgbClr val="804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imes" panose="02020603050405020304" pitchFamily="18" charset="0"/>
                  <a:cs typeface="Times" panose="02020603050405020304" pitchFamily="18" charset="0"/>
                </a:endParaRPr>
              </a:p>
            </p:txBody>
          </p:sp>
          <p:sp>
            <p:nvSpPr>
              <p:cNvPr id="80" name="Rectangle 79">
                <a:extLst>
                  <a:ext uri="{FF2B5EF4-FFF2-40B4-BE49-F238E27FC236}">
                    <a16:creationId xmlns:a16="http://schemas.microsoft.com/office/drawing/2014/main" xmlns="" id="{C3155E2F-4F24-4477-B558-16BBD13C2A92}"/>
                  </a:ext>
                </a:extLst>
              </p:cNvPr>
              <p:cNvSpPr/>
              <p:nvPr/>
            </p:nvSpPr>
            <p:spPr>
              <a:xfrm>
                <a:off x="8097294" y="9931824"/>
                <a:ext cx="2165038" cy="316504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imes" panose="02020603050405020304" pitchFamily="18" charset="0"/>
                  <a:cs typeface="Times" panose="02020603050405020304" pitchFamily="18" charset="0"/>
                </a:endParaRPr>
              </a:p>
            </p:txBody>
          </p:sp>
          <p:cxnSp>
            <p:nvCxnSpPr>
              <p:cNvPr id="81" name="Straight Arrow Connector 80">
                <a:extLst>
                  <a:ext uri="{FF2B5EF4-FFF2-40B4-BE49-F238E27FC236}">
                    <a16:creationId xmlns:a16="http://schemas.microsoft.com/office/drawing/2014/main" xmlns="" id="{79E5C17D-DC74-45BE-BCF8-7183EA181F24}"/>
                  </a:ext>
                </a:extLst>
              </p:cNvPr>
              <p:cNvCxnSpPr/>
              <p:nvPr/>
            </p:nvCxnSpPr>
            <p:spPr>
              <a:xfrm>
                <a:off x="8535030" y="13608905"/>
                <a:ext cx="1628746" cy="0"/>
              </a:xfrm>
              <a:prstGeom prst="straightConnector1">
                <a:avLst/>
              </a:prstGeom>
              <a:ln w="12700" cmpd="sng">
                <a:solidFill>
                  <a:schemeClr val="bg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xmlns="" id="{CF784A4B-134E-4A55-B468-21AB6CFB67F6}"/>
                  </a:ext>
                </a:extLst>
              </p:cNvPr>
              <p:cNvCxnSpPr/>
              <p:nvPr/>
            </p:nvCxnSpPr>
            <p:spPr>
              <a:xfrm>
                <a:off x="10775651" y="9969248"/>
                <a:ext cx="0" cy="2892381"/>
              </a:xfrm>
              <a:prstGeom prst="straightConnector1">
                <a:avLst/>
              </a:prstGeom>
              <a:ln w="12700" cmpd="sng">
                <a:solidFill>
                  <a:schemeClr val="bg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xmlns="" id="{60D05046-45B5-4FAF-AF87-D2A04526A6C0}"/>
                  </a:ext>
                </a:extLst>
              </p:cNvPr>
              <p:cNvSpPr txBox="1"/>
              <p:nvPr/>
            </p:nvSpPr>
            <p:spPr>
              <a:xfrm>
                <a:off x="8996083" y="13696683"/>
                <a:ext cx="4270493" cy="1811655"/>
              </a:xfrm>
              <a:prstGeom prst="rect">
                <a:avLst/>
              </a:prstGeom>
              <a:noFill/>
              <a:ln>
                <a:noFill/>
              </a:ln>
            </p:spPr>
            <p:txBody>
              <a:bodyPr wrap="square" rtlCol="0">
                <a:spAutoFit/>
              </a:bodyPr>
              <a:lstStyle/>
              <a:p>
                <a:r>
                  <a:rPr lang="en-US" sz="1200" dirty="0">
                    <a:solidFill>
                      <a:schemeClr val="bg1"/>
                    </a:solidFill>
                    <a:latin typeface="Times" panose="02020603050405020304" pitchFamily="18" charset="0"/>
                    <a:cs typeface="Times" panose="02020603050405020304" pitchFamily="18" charset="0"/>
                  </a:rPr>
                  <a:t>5”</a:t>
                </a:r>
              </a:p>
            </p:txBody>
          </p:sp>
          <p:sp>
            <p:nvSpPr>
              <p:cNvPr id="84" name="TextBox 83">
                <a:extLst>
                  <a:ext uri="{FF2B5EF4-FFF2-40B4-BE49-F238E27FC236}">
                    <a16:creationId xmlns:a16="http://schemas.microsoft.com/office/drawing/2014/main" xmlns="" id="{54A7D0A1-5B40-4501-BABC-42DC2ABBEE05}"/>
                  </a:ext>
                </a:extLst>
              </p:cNvPr>
              <p:cNvSpPr txBox="1"/>
              <p:nvPr/>
            </p:nvSpPr>
            <p:spPr>
              <a:xfrm>
                <a:off x="10657839" y="10466458"/>
                <a:ext cx="4270493" cy="1811655"/>
              </a:xfrm>
              <a:prstGeom prst="rect">
                <a:avLst/>
              </a:prstGeom>
              <a:noFill/>
              <a:ln>
                <a:noFill/>
              </a:ln>
            </p:spPr>
            <p:txBody>
              <a:bodyPr wrap="square" rtlCol="0">
                <a:spAutoFit/>
              </a:bodyPr>
              <a:lstStyle/>
              <a:p>
                <a:r>
                  <a:rPr lang="en-US" sz="1200" dirty="0">
                    <a:solidFill>
                      <a:schemeClr val="bg1"/>
                    </a:solidFill>
                    <a:latin typeface="Times" panose="02020603050405020304" pitchFamily="18" charset="0"/>
                    <a:cs typeface="Times" panose="02020603050405020304" pitchFamily="18" charset="0"/>
                  </a:rPr>
                  <a:t>8”</a:t>
                </a:r>
              </a:p>
            </p:txBody>
          </p:sp>
        </p:grpSp>
        <p:sp>
          <p:nvSpPr>
            <p:cNvPr id="48" name="Rectangle 47">
              <a:extLst>
                <a:ext uri="{FF2B5EF4-FFF2-40B4-BE49-F238E27FC236}">
                  <a16:creationId xmlns:a16="http://schemas.microsoft.com/office/drawing/2014/main" xmlns="" id="{BC163686-F89E-4F0A-9142-785B1AD730F8}"/>
                </a:ext>
              </a:extLst>
            </p:cNvPr>
            <p:cNvSpPr/>
            <p:nvPr/>
          </p:nvSpPr>
          <p:spPr>
            <a:xfrm>
              <a:off x="3558585" y="13935787"/>
              <a:ext cx="4875258" cy="7943679"/>
            </a:xfrm>
            <a:prstGeom prst="rect">
              <a:avLst/>
            </a:prstGeom>
            <a:solidFill>
              <a:srgbClr val="663300"/>
            </a:solidFill>
            <a:ln>
              <a:solidFill>
                <a:srgbClr val="804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imes" panose="02020603050405020304" pitchFamily="18" charset="0"/>
                <a:cs typeface="Times" panose="02020603050405020304" pitchFamily="18" charset="0"/>
              </a:endParaRPr>
            </a:p>
          </p:txBody>
        </p:sp>
        <p:grpSp>
          <p:nvGrpSpPr>
            <p:cNvPr id="5" name="Group 4"/>
            <p:cNvGrpSpPr/>
            <p:nvPr/>
          </p:nvGrpSpPr>
          <p:grpSpPr>
            <a:xfrm>
              <a:off x="-834524" y="22384579"/>
              <a:ext cx="9220918" cy="8967956"/>
              <a:chOff x="14133111" y="13625204"/>
              <a:chExt cx="8927943" cy="9137441"/>
            </a:xfrm>
          </p:grpSpPr>
          <p:grpSp>
            <p:nvGrpSpPr>
              <p:cNvPr id="50" name="Group 49">
                <a:extLst>
                  <a:ext uri="{FF2B5EF4-FFF2-40B4-BE49-F238E27FC236}">
                    <a16:creationId xmlns:a16="http://schemas.microsoft.com/office/drawing/2014/main" xmlns="" id="{41C76AC7-CEF9-4930-B267-CE787D474522}"/>
                  </a:ext>
                </a:extLst>
              </p:cNvPr>
              <p:cNvGrpSpPr/>
              <p:nvPr/>
            </p:nvGrpSpPr>
            <p:grpSpPr>
              <a:xfrm>
                <a:off x="17965768" y="14604803"/>
                <a:ext cx="5095286" cy="8157842"/>
                <a:chOff x="24623102" y="6606377"/>
                <a:chExt cx="5551636" cy="9944254"/>
              </a:xfrm>
            </p:grpSpPr>
            <p:sp>
              <p:nvSpPr>
                <p:cNvPr id="60" name="Rectangle 59">
                  <a:extLst>
                    <a:ext uri="{FF2B5EF4-FFF2-40B4-BE49-F238E27FC236}">
                      <a16:creationId xmlns:a16="http://schemas.microsoft.com/office/drawing/2014/main" xmlns="" id="{7CA1A56B-EB78-403A-B8DD-32C1E902C2DD}"/>
                    </a:ext>
                  </a:extLst>
                </p:cNvPr>
                <p:cNvSpPr/>
                <p:nvPr/>
              </p:nvSpPr>
              <p:spPr>
                <a:xfrm>
                  <a:off x="24821727" y="6606377"/>
                  <a:ext cx="5353011" cy="9944254"/>
                </a:xfrm>
                <a:prstGeom prst="rect">
                  <a:avLst/>
                </a:prstGeom>
                <a:solidFill>
                  <a:srgbClr val="663300"/>
                </a:solidFill>
                <a:ln>
                  <a:solidFill>
                    <a:srgbClr val="804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804000"/>
                    </a:solidFill>
                    <a:latin typeface="Times" panose="02020603050405020304" pitchFamily="18" charset="0"/>
                    <a:cs typeface="Times" panose="02020603050405020304" pitchFamily="18" charset="0"/>
                  </a:endParaRPr>
                </a:p>
              </p:txBody>
            </p:sp>
            <p:sp>
              <p:nvSpPr>
                <p:cNvPr id="61" name="Rectangle 60">
                  <a:extLst>
                    <a:ext uri="{FF2B5EF4-FFF2-40B4-BE49-F238E27FC236}">
                      <a16:creationId xmlns:a16="http://schemas.microsoft.com/office/drawing/2014/main" xmlns="" id="{C59365ED-76DB-49D8-A0CC-92C712C1B8ED}"/>
                    </a:ext>
                  </a:extLst>
                </p:cNvPr>
                <p:cNvSpPr/>
                <p:nvPr/>
              </p:nvSpPr>
              <p:spPr>
                <a:xfrm>
                  <a:off x="24623102" y="9931824"/>
                  <a:ext cx="2165038" cy="316504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imes" panose="02020603050405020304" pitchFamily="18" charset="0"/>
                    <a:cs typeface="Times" panose="02020603050405020304" pitchFamily="18" charset="0"/>
                  </a:endParaRPr>
                </a:p>
              </p:txBody>
            </p:sp>
            <p:grpSp>
              <p:nvGrpSpPr>
                <p:cNvPr id="62" name="Group 61">
                  <a:extLst>
                    <a:ext uri="{FF2B5EF4-FFF2-40B4-BE49-F238E27FC236}">
                      <a16:creationId xmlns:a16="http://schemas.microsoft.com/office/drawing/2014/main" xmlns="" id="{D3395D62-6F14-4873-B4CB-68ACF8AF40EC}"/>
                    </a:ext>
                  </a:extLst>
                </p:cNvPr>
                <p:cNvGrpSpPr/>
                <p:nvPr/>
              </p:nvGrpSpPr>
              <p:grpSpPr>
                <a:xfrm>
                  <a:off x="24772071" y="9969246"/>
                  <a:ext cx="2165038" cy="3165049"/>
                  <a:chOff x="4854222" y="5757334"/>
                  <a:chExt cx="615244" cy="835377"/>
                </a:xfrm>
              </p:grpSpPr>
              <p:sp>
                <p:nvSpPr>
                  <p:cNvPr id="69" name="Rectangle 68">
                    <a:extLst>
                      <a:ext uri="{FF2B5EF4-FFF2-40B4-BE49-F238E27FC236}">
                        <a16:creationId xmlns:a16="http://schemas.microsoft.com/office/drawing/2014/main" xmlns="" id="{6E11F230-115C-46DD-A407-B09130114D4A}"/>
                      </a:ext>
                    </a:extLst>
                  </p:cNvPr>
                  <p:cNvSpPr/>
                  <p:nvPr/>
                </p:nvSpPr>
                <p:spPr>
                  <a:xfrm>
                    <a:off x="4854222" y="5757334"/>
                    <a:ext cx="615244" cy="835377"/>
                  </a:xfrm>
                  <a:prstGeom prst="rect">
                    <a:avLst/>
                  </a:prstGeom>
                  <a:solidFill>
                    <a:srgbClr val="C4BD97"/>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imes" panose="02020603050405020304" pitchFamily="18" charset="0"/>
                      <a:cs typeface="Times" panose="02020603050405020304" pitchFamily="18" charset="0"/>
                    </a:endParaRPr>
                  </a:p>
                </p:txBody>
              </p:sp>
              <p:grpSp>
                <p:nvGrpSpPr>
                  <p:cNvPr id="70" name="Group 69">
                    <a:extLst>
                      <a:ext uri="{FF2B5EF4-FFF2-40B4-BE49-F238E27FC236}">
                        <a16:creationId xmlns:a16="http://schemas.microsoft.com/office/drawing/2014/main" xmlns="" id="{04741B66-4888-41EE-AF58-84559F15199D}"/>
                      </a:ext>
                    </a:extLst>
                  </p:cNvPr>
                  <p:cNvGrpSpPr/>
                  <p:nvPr/>
                </p:nvGrpSpPr>
                <p:grpSpPr>
                  <a:xfrm>
                    <a:off x="4992904" y="5975089"/>
                    <a:ext cx="266181" cy="460988"/>
                    <a:chOff x="4992904" y="5975089"/>
                    <a:chExt cx="266181" cy="460988"/>
                  </a:xfrm>
                </p:grpSpPr>
                <p:sp>
                  <p:nvSpPr>
                    <p:cNvPr id="71" name="Snip Same Side Corner Rectangle 44">
                      <a:extLst>
                        <a:ext uri="{FF2B5EF4-FFF2-40B4-BE49-F238E27FC236}">
                          <a16:creationId xmlns:a16="http://schemas.microsoft.com/office/drawing/2014/main" xmlns="" id="{DA8CA490-F1C3-4AA6-B784-BEBCA612DE92}"/>
                        </a:ext>
                      </a:extLst>
                    </p:cNvPr>
                    <p:cNvSpPr/>
                    <p:nvPr/>
                  </p:nvSpPr>
                  <p:spPr>
                    <a:xfrm>
                      <a:off x="4992904" y="5975089"/>
                      <a:ext cx="259246" cy="294686"/>
                    </a:xfrm>
                    <a:prstGeom prst="snip2Same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imes" panose="02020603050405020304" pitchFamily="18" charset="0"/>
                        <a:cs typeface="Times" panose="02020603050405020304" pitchFamily="18" charset="0"/>
                      </a:endParaRPr>
                    </a:p>
                  </p:txBody>
                </p:sp>
                <p:sp>
                  <p:nvSpPr>
                    <p:cNvPr id="72" name="Snip Same Side Corner Rectangle 45">
                      <a:extLst>
                        <a:ext uri="{FF2B5EF4-FFF2-40B4-BE49-F238E27FC236}">
                          <a16:creationId xmlns:a16="http://schemas.microsoft.com/office/drawing/2014/main" xmlns="" id="{3C432094-29A2-4001-80FA-CE88D7CE7CE9}"/>
                        </a:ext>
                      </a:extLst>
                    </p:cNvPr>
                    <p:cNvSpPr/>
                    <p:nvPr/>
                  </p:nvSpPr>
                  <p:spPr>
                    <a:xfrm>
                      <a:off x="5008228" y="6139744"/>
                      <a:ext cx="250857" cy="296333"/>
                    </a:xfrm>
                    <a:prstGeom prst="snip2SameRect">
                      <a:avLst/>
                    </a:prstGeom>
                    <a:solidFill>
                      <a:schemeClr val="tx1"/>
                    </a:solidFill>
                    <a:ln>
                      <a:solidFill>
                        <a:schemeClr val="tx1"/>
                      </a:solidFill>
                    </a:ln>
                    <a:effectLst/>
                    <a:scene3d>
                      <a:camera prst="orthographicFront">
                        <a:rot lat="0" lon="0" rev="108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imes" panose="02020603050405020304" pitchFamily="18" charset="0"/>
                        <a:cs typeface="Times" panose="02020603050405020304" pitchFamily="18" charset="0"/>
                      </a:endParaRPr>
                    </a:p>
                  </p:txBody>
                </p:sp>
              </p:grpSp>
            </p:grpSp>
            <p:grpSp>
              <p:nvGrpSpPr>
                <p:cNvPr id="63" name="Group 62">
                  <a:extLst>
                    <a:ext uri="{FF2B5EF4-FFF2-40B4-BE49-F238E27FC236}">
                      <a16:creationId xmlns:a16="http://schemas.microsoft.com/office/drawing/2014/main" xmlns="" id="{CAF2DD40-EC41-4F1A-BB9F-734743004578}"/>
                    </a:ext>
                  </a:extLst>
                </p:cNvPr>
                <p:cNvGrpSpPr/>
                <p:nvPr/>
              </p:nvGrpSpPr>
              <p:grpSpPr>
                <a:xfrm>
                  <a:off x="24772071" y="9525498"/>
                  <a:ext cx="2731127" cy="3977702"/>
                  <a:chOff x="4811889" y="3471333"/>
                  <a:chExt cx="776111" cy="1049867"/>
                </a:xfrm>
              </p:grpSpPr>
              <p:sp>
                <p:nvSpPr>
                  <p:cNvPr id="66" name="Rectangle 65">
                    <a:extLst>
                      <a:ext uri="{FF2B5EF4-FFF2-40B4-BE49-F238E27FC236}">
                        <a16:creationId xmlns:a16="http://schemas.microsoft.com/office/drawing/2014/main" xmlns="" id="{621F5252-EBBE-4FCC-A63F-E01EB0E586CA}"/>
                      </a:ext>
                    </a:extLst>
                  </p:cNvPr>
                  <p:cNvSpPr/>
                  <p:nvPr/>
                </p:nvSpPr>
                <p:spPr>
                  <a:xfrm>
                    <a:off x="4811889" y="3471333"/>
                    <a:ext cx="657577" cy="225778"/>
                  </a:xfrm>
                  <a:prstGeom prst="rect">
                    <a:avLst/>
                  </a:prstGeom>
                  <a:solidFill>
                    <a:schemeClr val="bg1">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imes" panose="02020603050405020304" pitchFamily="18" charset="0"/>
                      <a:cs typeface="Times" panose="02020603050405020304" pitchFamily="18" charset="0"/>
                    </a:endParaRPr>
                  </a:p>
                </p:txBody>
              </p:sp>
              <p:sp>
                <p:nvSpPr>
                  <p:cNvPr id="67" name="Rectangle 66">
                    <a:extLst>
                      <a:ext uri="{FF2B5EF4-FFF2-40B4-BE49-F238E27FC236}">
                        <a16:creationId xmlns:a16="http://schemas.microsoft.com/office/drawing/2014/main" xmlns="" id="{616192F5-B532-4F0F-AE91-D2AA89EA45D8}"/>
                      </a:ext>
                    </a:extLst>
                  </p:cNvPr>
                  <p:cNvSpPr/>
                  <p:nvPr/>
                </p:nvSpPr>
                <p:spPr>
                  <a:xfrm>
                    <a:off x="4811889" y="4295422"/>
                    <a:ext cx="657577" cy="225778"/>
                  </a:xfrm>
                  <a:prstGeom prst="rect">
                    <a:avLst/>
                  </a:prstGeom>
                  <a:solidFill>
                    <a:schemeClr val="bg1">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imes" panose="02020603050405020304" pitchFamily="18" charset="0"/>
                      <a:cs typeface="Times" panose="02020603050405020304" pitchFamily="18" charset="0"/>
                    </a:endParaRPr>
                  </a:p>
                </p:txBody>
              </p:sp>
              <p:sp>
                <p:nvSpPr>
                  <p:cNvPr id="68" name="Rectangle 67">
                    <a:extLst>
                      <a:ext uri="{FF2B5EF4-FFF2-40B4-BE49-F238E27FC236}">
                        <a16:creationId xmlns:a16="http://schemas.microsoft.com/office/drawing/2014/main" xmlns="" id="{3196975B-6B6E-4C7C-8B38-9A60825C88AA}"/>
                      </a:ext>
                    </a:extLst>
                  </p:cNvPr>
                  <p:cNvSpPr/>
                  <p:nvPr/>
                </p:nvSpPr>
                <p:spPr>
                  <a:xfrm>
                    <a:off x="5348111" y="3471333"/>
                    <a:ext cx="239889" cy="1049867"/>
                  </a:xfrm>
                  <a:prstGeom prst="rect">
                    <a:avLst/>
                  </a:prstGeom>
                  <a:solidFill>
                    <a:schemeClr val="bg1">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imes" panose="02020603050405020304" pitchFamily="18" charset="0"/>
                      <a:cs typeface="Times" panose="02020603050405020304" pitchFamily="18" charset="0"/>
                    </a:endParaRPr>
                  </a:p>
                </p:txBody>
              </p:sp>
            </p:grpSp>
            <p:sp>
              <p:nvSpPr>
                <p:cNvPr id="64" name="Oval 63">
                  <a:extLst>
                    <a:ext uri="{FF2B5EF4-FFF2-40B4-BE49-F238E27FC236}">
                      <a16:creationId xmlns:a16="http://schemas.microsoft.com/office/drawing/2014/main" xmlns="" id="{A69EF410-A404-481A-832F-F1974366DC1A}"/>
                    </a:ext>
                  </a:extLst>
                </p:cNvPr>
                <p:cNvSpPr/>
                <p:nvPr/>
              </p:nvSpPr>
              <p:spPr>
                <a:xfrm>
                  <a:off x="25477196" y="9763409"/>
                  <a:ext cx="536298" cy="411672"/>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imes" panose="02020603050405020304" pitchFamily="18" charset="0"/>
                    <a:cs typeface="Times" panose="02020603050405020304" pitchFamily="18" charset="0"/>
                  </a:endParaRPr>
                </a:p>
              </p:txBody>
            </p:sp>
            <p:sp>
              <p:nvSpPr>
                <p:cNvPr id="65" name="Oval 64">
                  <a:extLst>
                    <a:ext uri="{FF2B5EF4-FFF2-40B4-BE49-F238E27FC236}">
                      <a16:creationId xmlns:a16="http://schemas.microsoft.com/office/drawing/2014/main" xmlns="" id="{BCB762C9-E981-499B-AADC-C4EC140ED029}"/>
                    </a:ext>
                  </a:extLst>
                </p:cNvPr>
                <p:cNvSpPr/>
                <p:nvPr/>
              </p:nvSpPr>
              <p:spPr>
                <a:xfrm>
                  <a:off x="25477196" y="12891037"/>
                  <a:ext cx="536298" cy="411672"/>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imes" panose="02020603050405020304" pitchFamily="18" charset="0"/>
                    <a:cs typeface="Times" panose="02020603050405020304" pitchFamily="18" charset="0"/>
                  </a:endParaRPr>
                </a:p>
              </p:txBody>
            </p:sp>
          </p:grpSp>
          <p:sp>
            <p:nvSpPr>
              <p:cNvPr id="53" name="TextBox 52">
                <a:extLst>
                  <a:ext uri="{FF2B5EF4-FFF2-40B4-BE49-F238E27FC236}">
                    <a16:creationId xmlns:a16="http://schemas.microsoft.com/office/drawing/2014/main" xmlns="" id="{E104BBC8-AEB0-429E-AFD2-215AF170289C}"/>
                  </a:ext>
                </a:extLst>
              </p:cNvPr>
              <p:cNvSpPr txBox="1"/>
              <p:nvPr/>
            </p:nvSpPr>
            <p:spPr>
              <a:xfrm>
                <a:off x="14133111" y="13625204"/>
                <a:ext cx="4346072" cy="2458599"/>
              </a:xfrm>
              <a:prstGeom prst="rect">
                <a:avLst/>
              </a:prstGeom>
              <a:noFill/>
              <a:ln>
                <a:noFill/>
              </a:ln>
            </p:spPr>
            <p:txBody>
              <a:bodyPr wrap="square" rtlCol="0">
                <a:spAutoFit/>
              </a:bodyPr>
              <a:lstStyle/>
              <a:p>
                <a:r>
                  <a:rPr lang="en-US" sz="1200" dirty="0">
                    <a:latin typeface="Times" panose="02020603050405020304" pitchFamily="18" charset="0"/>
                    <a:cs typeface="Times" panose="02020603050405020304" pitchFamily="18" charset="0"/>
                  </a:rPr>
                  <a:t>Holes for Mounting</a:t>
                </a:r>
              </a:p>
            </p:txBody>
          </p:sp>
        </p:grpSp>
        <p:cxnSp>
          <p:nvCxnSpPr>
            <p:cNvPr id="54" name="Straight Arrow Connector 53">
              <a:extLst>
                <a:ext uri="{FF2B5EF4-FFF2-40B4-BE49-F238E27FC236}">
                  <a16:creationId xmlns:a16="http://schemas.microsoft.com/office/drawing/2014/main" xmlns="" id="{506354E7-BE86-40E4-94D0-D71234BF205B}"/>
                </a:ext>
              </a:extLst>
            </p:cNvPr>
            <p:cNvCxnSpPr>
              <a:cxnSpLocks/>
              <a:endCxn id="64" idx="2"/>
            </p:cNvCxnSpPr>
            <p:nvPr/>
          </p:nvCxnSpPr>
          <p:spPr>
            <a:xfrm>
              <a:off x="1961657" y="24611316"/>
              <a:ext cx="1971857" cy="1442276"/>
            </a:xfrm>
            <a:prstGeom prst="straightConnector1">
              <a:avLst/>
            </a:prstGeom>
            <a:ln w="190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xmlns="" id="{5D933DC7-3CC4-4D3E-B5AA-4D7482A5E97E}"/>
                </a:ext>
              </a:extLst>
            </p:cNvPr>
            <p:cNvCxnSpPr>
              <a:cxnSpLocks/>
            </p:cNvCxnSpPr>
            <p:nvPr/>
          </p:nvCxnSpPr>
          <p:spPr>
            <a:xfrm>
              <a:off x="10819581" y="16313265"/>
              <a:ext cx="1107866" cy="659392"/>
            </a:xfrm>
            <a:prstGeom prst="straightConnector1">
              <a:avLst/>
            </a:prstGeom>
            <a:ln w="190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xmlns="" id="{3402E08A-CC02-4550-B8DB-7ECA38FA041E}"/>
                </a:ext>
              </a:extLst>
            </p:cNvPr>
            <p:cNvSpPr txBox="1"/>
            <p:nvPr/>
          </p:nvSpPr>
          <p:spPr>
            <a:xfrm>
              <a:off x="8823912" y="14954279"/>
              <a:ext cx="3863063" cy="1447797"/>
            </a:xfrm>
            <a:prstGeom prst="rect">
              <a:avLst/>
            </a:prstGeom>
            <a:noFill/>
            <a:ln>
              <a:noFill/>
            </a:ln>
          </p:spPr>
          <p:txBody>
            <a:bodyPr wrap="square" rtlCol="0">
              <a:spAutoFit/>
            </a:bodyPr>
            <a:lstStyle/>
            <a:p>
              <a:r>
                <a:rPr lang="en-US" sz="1200" dirty="0">
                  <a:latin typeface="Times" panose="02020603050405020304" pitchFamily="18" charset="0"/>
                  <a:cs typeface="Times" panose="02020603050405020304" pitchFamily="18" charset="0"/>
                </a:rPr>
                <a:t>Cutout</a:t>
              </a:r>
            </a:p>
          </p:txBody>
        </p:sp>
        <p:sp>
          <p:nvSpPr>
            <p:cNvPr id="57" name="Arrow: Right 5">
              <a:extLst>
                <a:ext uri="{FF2B5EF4-FFF2-40B4-BE49-F238E27FC236}">
                  <a16:creationId xmlns:a16="http://schemas.microsoft.com/office/drawing/2014/main" xmlns="" id="{9AEEDF97-1712-4F00-A491-96832E9C57BD}"/>
                </a:ext>
              </a:extLst>
            </p:cNvPr>
            <p:cNvSpPr/>
            <p:nvPr/>
          </p:nvSpPr>
          <p:spPr>
            <a:xfrm rot="5400000">
              <a:off x="13878674" y="22032334"/>
              <a:ext cx="1478933" cy="1071307"/>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imes" panose="02020603050405020304" pitchFamily="18" charset="0"/>
                <a:cs typeface="Times" panose="02020603050405020304" pitchFamily="18" charset="0"/>
              </a:endParaRPr>
            </a:p>
          </p:txBody>
        </p:sp>
        <p:grpSp>
          <p:nvGrpSpPr>
            <p:cNvPr id="3" name="Group 2"/>
            <p:cNvGrpSpPr/>
            <p:nvPr/>
          </p:nvGrpSpPr>
          <p:grpSpPr>
            <a:xfrm>
              <a:off x="8112068" y="23340395"/>
              <a:ext cx="8868477" cy="8287327"/>
              <a:chOff x="5555772" y="14604803"/>
              <a:chExt cx="8997939" cy="8507171"/>
            </a:xfrm>
          </p:grpSpPr>
          <p:grpSp>
            <p:nvGrpSpPr>
              <p:cNvPr id="49" name="Group 48">
                <a:extLst>
                  <a:ext uri="{FF2B5EF4-FFF2-40B4-BE49-F238E27FC236}">
                    <a16:creationId xmlns:a16="http://schemas.microsoft.com/office/drawing/2014/main" xmlns="" id="{AA582504-24B6-43C4-B1CA-F9939EEC1AD6}"/>
                  </a:ext>
                </a:extLst>
              </p:cNvPr>
              <p:cNvGrpSpPr/>
              <p:nvPr/>
            </p:nvGrpSpPr>
            <p:grpSpPr>
              <a:xfrm>
                <a:off x="9567802" y="14604803"/>
                <a:ext cx="4985909" cy="8157842"/>
                <a:chOff x="16459511" y="6606377"/>
                <a:chExt cx="5432463" cy="9944254"/>
              </a:xfrm>
            </p:grpSpPr>
            <p:sp>
              <p:nvSpPr>
                <p:cNvPr id="73" name="Rectangle 72">
                  <a:extLst>
                    <a:ext uri="{FF2B5EF4-FFF2-40B4-BE49-F238E27FC236}">
                      <a16:creationId xmlns:a16="http://schemas.microsoft.com/office/drawing/2014/main" xmlns="" id="{A38E5CD1-05A0-4317-8494-71E1A8E2AD85}"/>
                    </a:ext>
                  </a:extLst>
                </p:cNvPr>
                <p:cNvSpPr/>
                <p:nvPr/>
              </p:nvSpPr>
              <p:spPr>
                <a:xfrm>
                  <a:off x="16538963" y="6606377"/>
                  <a:ext cx="5353011" cy="9944254"/>
                </a:xfrm>
                <a:prstGeom prst="rect">
                  <a:avLst/>
                </a:prstGeom>
                <a:solidFill>
                  <a:srgbClr val="663300"/>
                </a:solidFill>
                <a:ln>
                  <a:solidFill>
                    <a:srgbClr val="804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imes" panose="02020603050405020304" pitchFamily="18" charset="0"/>
                    <a:cs typeface="Times" panose="02020603050405020304" pitchFamily="18" charset="0"/>
                  </a:endParaRPr>
                </a:p>
              </p:txBody>
            </p:sp>
            <p:sp>
              <p:nvSpPr>
                <p:cNvPr id="74" name="Rectangle 73">
                  <a:extLst>
                    <a:ext uri="{FF2B5EF4-FFF2-40B4-BE49-F238E27FC236}">
                      <a16:creationId xmlns:a16="http://schemas.microsoft.com/office/drawing/2014/main" xmlns="" id="{0E597F0D-0241-463B-8A0F-5B9461385796}"/>
                    </a:ext>
                  </a:extLst>
                </p:cNvPr>
                <p:cNvSpPr/>
                <p:nvPr/>
              </p:nvSpPr>
              <p:spPr>
                <a:xfrm>
                  <a:off x="16459511" y="9835582"/>
                  <a:ext cx="2165038" cy="316504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imes" panose="02020603050405020304" pitchFamily="18" charset="0"/>
                    <a:cs typeface="Times" panose="02020603050405020304" pitchFamily="18" charset="0"/>
                  </a:endParaRPr>
                </a:p>
              </p:txBody>
            </p:sp>
            <p:grpSp>
              <p:nvGrpSpPr>
                <p:cNvPr id="75" name="Group 74">
                  <a:extLst>
                    <a:ext uri="{FF2B5EF4-FFF2-40B4-BE49-F238E27FC236}">
                      <a16:creationId xmlns:a16="http://schemas.microsoft.com/office/drawing/2014/main" xmlns="" id="{54A3E826-8D8B-42B3-AA93-01E446A44413}"/>
                    </a:ext>
                  </a:extLst>
                </p:cNvPr>
                <p:cNvGrpSpPr/>
                <p:nvPr/>
              </p:nvGrpSpPr>
              <p:grpSpPr>
                <a:xfrm>
                  <a:off x="16538963" y="9546881"/>
                  <a:ext cx="2731127" cy="3977702"/>
                  <a:chOff x="4811889" y="3471333"/>
                  <a:chExt cx="776111" cy="1049867"/>
                </a:xfrm>
              </p:grpSpPr>
              <p:sp>
                <p:nvSpPr>
                  <p:cNvPr id="76" name="Rectangle 75">
                    <a:extLst>
                      <a:ext uri="{FF2B5EF4-FFF2-40B4-BE49-F238E27FC236}">
                        <a16:creationId xmlns:a16="http://schemas.microsoft.com/office/drawing/2014/main" xmlns="" id="{15971B8C-D458-43FF-ABFC-325A034BFDD2}"/>
                      </a:ext>
                    </a:extLst>
                  </p:cNvPr>
                  <p:cNvSpPr/>
                  <p:nvPr/>
                </p:nvSpPr>
                <p:spPr>
                  <a:xfrm>
                    <a:off x="4811889" y="3471333"/>
                    <a:ext cx="657577" cy="225778"/>
                  </a:xfrm>
                  <a:prstGeom prst="rect">
                    <a:avLst/>
                  </a:prstGeom>
                  <a:solidFill>
                    <a:schemeClr val="bg1">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imes" panose="02020603050405020304" pitchFamily="18" charset="0"/>
                      <a:cs typeface="Times" panose="02020603050405020304" pitchFamily="18" charset="0"/>
                    </a:endParaRPr>
                  </a:p>
                </p:txBody>
              </p:sp>
              <p:sp>
                <p:nvSpPr>
                  <p:cNvPr id="77" name="Rectangle 76">
                    <a:extLst>
                      <a:ext uri="{FF2B5EF4-FFF2-40B4-BE49-F238E27FC236}">
                        <a16:creationId xmlns:a16="http://schemas.microsoft.com/office/drawing/2014/main" xmlns="" id="{E47D63E4-57F8-4BFA-96FF-C3493FC571F3}"/>
                      </a:ext>
                    </a:extLst>
                  </p:cNvPr>
                  <p:cNvSpPr/>
                  <p:nvPr/>
                </p:nvSpPr>
                <p:spPr>
                  <a:xfrm>
                    <a:off x="4811889" y="4295422"/>
                    <a:ext cx="657577" cy="225778"/>
                  </a:xfrm>
                  <a:prstGeom prst="rect">
                    <a:avLst/>
                  </a:prstGeom>
                  <a:solidFill>
                    <a:schemeClr val="bg1">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imes" panose="02020603050405020304" pitchFamily="18" charset="0"/>
                      <a:cs typeface="Times" panose="02020603050405020304" pitchFamily="18" charset="0"/>
                    </a:endParaRPr>
                  </a:p>
                </p:txBody>
              </p:sp>
              <p:sp>
                <p:nvSpPr>
                  <p:cNvPr id="78" name="Rectangle 77">
                    <a:extLst>
                      <a:ext uri="{FF2B5EF4-FFF2-40B4-BE49-F238E27FC236}">
                        <a16:creationId xmlns:a16="http://schemas.microsoft.com/office/drawing/2014/main" xmlns="" id="{207C6D86-BA0F-4355-BC35-E30D702AA9E8}"/>
                      </a:ext>
                    </a:extLst>
                  </p:cNvPr>
                  <p:cNvSpPr/>
                  <p:nvPr/>
                </p:nvSpPr>
                <p:spPr>
                  <a:xfrm>
                    <a:off x="5348111" y="3471333"/>
                    <a:ext cx="239889" cy="1049867"/>
                  </a:xfrm>
                  <a:prstGeom prst="rect">
                    <a:avLst/>
                  </a:prstGeom>
                  <a:solidFill>
                    <a:schemeClr val="bg1">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imes" panose="02020603050405020304" pitchFamily="18" charset="0"/>
                      <a:cs typeface="Times" panose="02020603050405020304" pitchFamily="18" charset="0"/>
                    </a:endParaRPr>
                  </a:p>
                </p:txBody>
              </p:sp>
            </p:grpSp>
          </p:grpSp>
          <p:sp>
            <p:nvSpPr>
              <p:cNvPr id="51" name="TextBox 50">
                <a:extLst>
                  <a:ext uri="{FF2B5EF4-FFF2-40B4-BE49-F238E27FC236}">
                    <a16:creationId xmlns:a16="http://schemas.microsoft.com/office/drawing/2014/main" xmlns="" id="{DB9D926F-C49A-47E4-9736-E96AA9366092}"/>
                  </a:ext>
                </a:extLst>
              </p:cNvPr>
              <p:cNvSpPr txBox="1"/>
              <p:nvPr/>
            </p:nvSpPr>
            <p:spPr>
              <a:xfrm>
                <a:off x="5555772" y="20634967"/>
                <a:ext cx="4783460" cy="2477007"/>
              </a:xfrm>
              <a:prstGeom prst="rect">
                <a:avLst/>
              </a:prstGeom>
              <a:noFill/>
              <a:ln>
                <a:noFill/>
              </a:ln>
            </p:spPr>
            <p:txBody>
              <a:bodyPr wrap="square" rtlCol="0">
                <a:spAutoFit/>
              </a:bodyPr>
              <a:lstStyle/>
              <a:p>
                <a:r>
                  <a:rPr lang="en-US" sz="1200" dirty="0">
                    <a:latin typeface="Times" panose="02020603050405020304" pitchFamily="18" charset="0"/>
                    <a:cs typeface="Times" panose="02020603050405020304" pitchFamily="18" charset="0"/>
                  </a:rPr>
                  <a:t>Aluminum Channels</a:t>
                </a:r>
              </a:p>
            </p:txBody>
          </p:sp>
          <p:cxnSp>
            <p:nvCxnSpPr>
              <p:cNvPr id="52" name="Straight Arrow Connector 51">
                <a:extLst>
                  <a:ext uri="{FF2B5EF4-FFF2-40B4-BE49-F238E27FC236}">
                    <a16:creationId xmlns:a16="http://schemas.microsoft.com/office/drawing/2014/main" xmlns="" id="{FABBE738-FAAD-4054-9625-F653DBC96817}"/>
                  </a:ext>
                </a:extLst>
              </p:cNvPr>
              <p:cNvCxnSpPr>
                <a:cxnSpLocks/>
                <a:stCxn id="51" idx="0"/>
                <a:endCxn id="77" idx="1"/>
              </p:cNvCxnSpPr>
              <p:nvPr/>
            </p:nvCxnSpPr>
            <p:spPr>
              <a:xfrm flipV="1">
                <a:off x="7947505" y="19929329"/>
                <a:ext cx="1693218" cy="705638"/>
              </a:xfrm>
              <a:prstGeom prst="straightConnector1">
                <a:avLst/>
              </a:prstGeom>
              <a:ln w="190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8" name="Arrow: Right 104">
                <a:extLst>
                  <a:ext uri="{FF2B5EF4-FFF2-40B4-BE49-F238E27FC236}">
                    <a16:creationId xmlns:a16="http://schemas.microsoft.com/office/drawing/2014/main" xmlns="" id="{4FD511F2-D2AF-46E6-9E33-9A52DA7184B9}"/>
                  </a:ext>
                </a:extLst>
              </p:cNvPr>
              <p:cNvSpPr/>
              <p:nvPr/>
            </p:nvSpPr>
            <p:spPr>
              <a:xfrm flipH="1">
                <a:off x="6684366" y="18046636"/>
                <a:ext cx="2272684" cy="1336788"/>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imes" panose="02020603050405020304" pitchFamily="18" charset="0"/>
                  <a:cs typeface="Times" panose="02020603050405020304" pitchFamily="18" charset="0"/>
                </a:endParaRPr>
              </a:p>
            </p:txBody>
          </p:sp>
        </p:grpSp>
        <p:sp>
          <p:nvSpPr>
            <p:cNvPr id="59" name="Arrow: Right 105">
              <a:extLst>
                <a:ext uri="{FF2B5EF4-FFF2-40B4-BE49-F238E27FC236}">
                  <a16:creationId xmlns:a16="http://schemas.microsoft.com/office/drawing/2014/main" xmlns="" id="{5A471B2D-6606-462E-8520-6514F013A2BE}"/>
                </a:ext>
              </a:extLst>
            </p:cNvPr>
            <p:cNvSpPr/>
            <p:nvPr/>
          </p:nvSpPr>
          <p:spPr>
            <a:xfrm>
              <a:off x="8829134" y="17317139"/>
              <a:ext cx="2554799" cy="1516551"/>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imes" panose="02020603050405020304" pitchFamily="18" charset="0"/>
                <a:cs typeface="Times" panose="02020603050405020304" pitchFamily="18" charset="0"/>
              </a:endParaRPr>
            </a:p>
          </p:txBody>
        </p:sp>
      </p:grpSp>
      <p:pic>
        <p:nvPicPr>
          <p:cNvPr id="85" name="Picture 84">
            <a:extLst>
              <a:ext uri="{FF2B5EF4-FFF2-40B4-BE49-F238E27FC236}">
                <a16:creationId xmlns:a16="http://schemas.microsoft.com/office/drawing/2014/main" xmlns="" id="{567F9D30-5538-4E02-80AE-99B09EFF620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511428" y="3304413"/>
            <a:ext cx="1387130" cy="2392955"/>
          </a:xfrm>
          <a:prstGeom prst="rect">
            <a:avLst/>
          </a:prstGeom>
        </p:spPr>
      </p:pic>
      <p:pic>
        <p:nvPicPr>
          <p:cNvPr id="86" name="Picture 85">
            <a:extLst>
              <a:ext uri="{FF2B5EF4-FFF2-40B4-BE49-F238E27FC236}">
                <a16:creationId xmlns:a16="http://schemas.microsoft.com/office/drawing/2014/main" xmlns="" id="{0C2C9755-D4F6-4371-97BF-F1CBA0DF21F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691282" y="3286270"/>
            <a:ext cx="1759783" cy="2409685"/>
          </a:xfrm>
          <a:prstGeom prst="rect">
            <a:avLst/>
          </a:prstGeom>
        </p:spPr>
      </p:pic>
      <p:pic>
        <p:nvPicPr>
          <p:cNvPr id="87" name="Picture 86">
            <a:extLst>
              <a:ext uri="{FF2B5EF4-FFF2-40B4-BE49-F238E27FC236}">
                <a16:creationId xmlns:a16="http://schemas.microsoft.com/office/drawing/2014/main" xmlns="" id="{7FE731D3-3F23-453D-A9A0-679E0CB5D7DB}"/>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108098" y="3300196"/>
            <a:ext cx="1506181" cy="2407084"/>
          </a:xfrm>
          <a:prstGeom prst="rect">
            <a:avLst/>
          </a:prstGeom>
        </p:spPr>
      </p:pic>
      <p:sp>
        <p:nvSpPr>
          <p:cNvPr id="88" name="Rectangle 87"/>
          <p:cNvSpPr/>
          <p:nvPr/>
        </p:nvSpPr>
        <p:spPr>
          <a:xfrm>
            <a:off x="4739859" y="5713781"/>
            <a:ext cx="3551067" cy="234676"/>
          </a:xfrm>
          <a:prstGeom prst="rect">
            <a:avLst/>
          </a:prstGeom>
        </p:spPr>
        <p:txBody>
          <a:bodyPr wrap="square" lIns="19047" tIns="9523" rIns="19047" bIns="9523">
            <a:spAutoFit/>
          </a:bodyPr>
          <a:lstStyle/>
          <a:p>
            <a:pPr algn="ctr"/>
            <a:r>
              <a:rPr lang="en-US" sz="1400" i="1" dirty="0">
                <a:latin typeface="Times"/>
                <a:cs typeface="Times"/>
              </a:rPr>
              <a:t>Inserted Block</a:t>
            </a:r>
            <a:endParaRPr lang="en-US" sz="1400" i="1" dirty="0"/>
          </a:p>
        </p:txBody>
      </p:sp>
      <p:sp>
        <p:nvSpPr>
          <p:cNvPr id="89" name="Rectangle 88"/>
          <p:cNvSpPr/>
          <p:nvPr/>
        </p:nvSpPr>
        <p:spPr>
          <a:xfrm>
            <a:off x="7198149" y="5699856"/>
            <a:ext cx="2081066" cy="234676"/>
          </a:xfrm>
          <a:prstGeom prst="rect">
            <a:avLst/>
          </a:prstGeom>
        </p:spPr>
        <p:txBody>
          <a:bodyPr wrap="square" lIns="19047" tIns="9523" rIns="19047" bIns="9523">
            <a:spAutoFit/>
          </a:bodyPr>
          <a:lstStyle/>
          <a:p>
            <a:pPr algn="ctr"/>
            <a:r>
              <a:rPr lang="en-US" sz="1400" i="1" dirty="0">
                <a:latin typeface="Times"/>
                <a:cs typeface="Times"/>
              </a:rPr>
              <a:t>Door Test Apparatus</a:t>
            </a:r>
            <a:endParaRPr lang="en-US" sz="1400" i="1" dirty="0"/>
          </a:p>
        </p:txBody>
      </p:sp>
      <p:sp>
        <p:nvSpPr>
          <p:cNvPr id="9" name="TextBox 8"/>
          <p:cNvSpPr txBox="1"/>
          <p:nvPr/>
        </p:nvSpPr>
        <p:spPr>
          <a:xfrm>
            <a:off x="16369" y="5827057"/>
            <a:ext cx="956235" cy="430887"/>
          </a:xfrm>
          <a:prstGeom prst="rect">
            <a:avLst/>
          </a:prstGeom>
          <a:noFill/>
        </p:spPr>
        <p:txBody>
          <a:bodyPr wrap="square" rtlCol="0">
            <a:spAutoFit/>
          </a:bodyPr>
          <a:lstStyle/>
          <a:p>
            <a:r>
              <a:rPr lang="en-US" sz="1100" dirty="0">
                <a:latin typeface="Times"/>
                <a:cs typeface="Times"/>
              </a:rPr>
              <a:t>Replaceable Test Unit</a:t>
            </a:r>
          </a:p>
        </p:txBody>
      </p:sp>
      <p:cxnSp>
        <p:nvCxnSpPr>
          <p:cNvPr id="12" name="Straight Arrow Connector 11"/>
          <p:cNvCxnSpPr>
            <a:stCxn id="9" idx="0"/>
            <a:endCxn id="69" idx="1"/>
          </p:cNvCxnSpPr>
          <p:nvPr/>
        </p:nvCxnSpPr>
        <p:spPr>
          <a:xfrm flipV="1">
            <a:off x="494487" y="5597311"/>
            <a:ext cx="374026" cy="229746"/>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43282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907078" y="5037303"/>
            <a:ext cx="1356633" cy="1650699"/>
            <a:chOff x="36561237" y="9993009"/>
            <a:chExt cx="3318564" cy="3823541"/>
          </a:xfrm>
        </p:grpSpPr>
        <p:pic>
          <p:nvPicPr>
            <p:cNvPr id="47" name="Picture 46" descr="SAM_7127.JPG"/>
            <p:cNvPicPr>
              <a:picLocks noChangeAspect="1"/>
            </p:cNvPicPr>
            <p:nvPr/>
          </p:nvPicPr>
          <p:blipFill rotWithShape="1">
            <a:blip r:embed="rId3" cstate="email">
              <a:extLst>
                <a:ext uri="{28A0092B-C50C-407E-A947-70E740481C1C}">
                  <a14:useLocalDpi xmlns:a14="http://schemas.microsoft.com/office/drawing/2010/main"/>
                </a:ext>
              </a:extLst>
            </a:blip>
            <a:srcRect l="7184" t="12338" r="6401" b="12338"/>
            <a:stretch/>
          </p:blipFill>
          <p:spPr>
            <a:xfrm>
              <a:off x="36587414" y="9993009"/>
              <a:ext cx="3292387" cy="3823541"/>
            </a:xfrm>
            <a:prstGeom prst="rect">
              <a:avLst/>
            </a:prstGeom>
          </p:spPr>
        </p:pic>
        <p:grpSp>
          <p:nvGrpSpPr>
            <p:cNvPr id="50" name="Group 49"/>
            <p:cNvGrpSpPr/>
            <p:nvPr/>
          </p:nvGrpSpPr>
          <p:grpSpPr>
            <a:xfrm>
              <a:off x="36561237" y="10090152"/>
              <a:ext cx="2783715" cy="3718185"/>
              <a:chOff x="1723189" y="1925795"/>
              <a:chExt cx="2783715" cy="3718185"/>
            </a:xfrm>
          </p:grpSpPr>
          <p:sp>
            <p:nvSpPr>
              <p:cNvPr id="51" name="Freeform 50"/>
              <p:cNvSpPr/>
              <p:nvPr/>
            </p:nvSpPr>
            <p:spPr>
              <a:xfrm>
                <a:off x="2110398" y="3824009"/>
                <a:ext cx="1516055" cy="1599506"/>
              </a:xfrm>
              <a:custGeom>
                <a:avLst/>
                <a:gdLst>
                  <a:gd name="connsiteX0" fmla="*/ 172865 w 1073721"/>
                  <a:gd name="connsiteY0" fmla="*/ 12374 h 1115720"/>
                  <a:gd name="connsiteX1" fmla="*/ 288871 w 1073721"/>
                  <a:gd name="connsiteY1" fmla="*/ 5550 h 1115720"/>
                  <a:gd name="connsiteX2" fmla="*/ 384405 w 1073721"/>
                  <a:gd name="connsiteY2" fmla="*/ 5550 h 1115720"/>
                  <a:gd name="connsiteX3" fmla="*/ 459468 w 1073721"/>
                  <a:gd name="connsiteY3" fmla="*/ 19198 h 1115720"/>
                  <a:gd name="connsiteX4" fmla="*/ 493587 w 1073721"/>
                  <a:gd name="connsiteY4" fmla="*/ 12374 h 1115720"/>
                  <a:gd name="connsiteX5" fmla="*/ 479939 w 1073721"/>
                  <a:gd name="connsiteY5" fmla="*/ 210267 h 1115720"/>
                  <a:gd name="connsiteX6" fmla="*/ 479939 w 1073721"/>
                  <a:gd name="connsiteY6" fmla="*/ 230738 h 1115720"/>
                  <a:gd name="connsiteX7" fmla="*/ 370757 w 1073721"/>
                  <a:gd name="connsiteY7" fmla="*/ 244386 h 1115720"/>
                  <a:gd name="connsiteX8" fmla="*/ 295695 w 1073721"/>
                  <a:gd name="connsiteY8" fmla="*/ 230738 h 1115720"/>
                  <a:gd name="connsiteX9" fmla="*/ 261575 w 1073721"/>
                  <a:gd name="connsiteY9" fmla="*/ 353568 h 1115720"/>
                  <a:gd name="connsiteX10" fmla="*/ 254751 w 1073721"/>
                  <a:gd name="connsiteY10" fmla="*/ 449102 h 1115720"/>
                  <a:gd name="connsiteX11" fmla="*/ 220632 w 1073721"/>
                  <a:gd name="connsiteY11" fmla="*/ 592404 h 1115720"/>
                  <a:gd name="connsiteX12" fmla="*/ 220632 w 1073721"/>
                  <a:gd name="connsiteY12" fmla="*/ 722058 h 1115720"/>
                  <a:gd name="connsiteX13" fmla="*/ 220632 w 1073721"/>
                  <a:gd name="connsiteY13" fmla="*/ 756177 h 1115720"/>
                  <a:gd name="connsiteX14" fmla="*/ 398053 w 1073721"/>
                  <a:gd name="connsiteY14" fmla="*/ 885831 h 1115720"/>
                  <a:gd name="connsiteX15" fmla="*/ 582298 w 1073721"/>
                  <a:gd name="connsiteY15" fmla="*/ 988189 h 1115720"/>
                  <a:gd name="connsiteX16" fmla="*/ 766542 w 1073721"/>
                  <a:gd name="connsiteY16" fmla="*/ 995013 h 1115720"/>
                  <a:gd name="connsiteX17" fmla="*/ 909844 w 1073721"/>
                  <a:gd name="connsiteY17" fmla="*/ 988189 h 1115720"/>
                  <a:gd name="connsiteX18" fmla="*/ 1039498 w 1073721"/>
                  <a:gd name="connsiteY18" fmla="*/ 967717 h 1115720"/>
                  <a:gd name="connsiteX19" fmla="*/ 1073617 w 1073721"/>
                  <a:gd name="connsiteY19" fmla="*/ 1022308 h 1115720"/>
                  <a:gd name="connsiteX20" fmla="*/ 1032674 w 1073721"/>
                  <a:gd name="connsiteY20" fmla="*/ 1070075 h 1115720"/>
                  <a:gd name="connsiteX21" fmla="*/ 821133 w 1073721"/>
                  <a:gd name="connsiteY21" fmla="*/ 1111019 h 1115720"/>
                  <a:gd name="connsiteX22" fmla="*/ 630065 w 1073721"/>
                  <a:gd name="connsiteY22" fmla="*/ 1111019 h 1115720"/>
                  <a:gd name="connsiteX23" fmla="*/ 500411 w 1073721"/>
                  <a:gd name="connsiteY23" fmla="*/ 1076899 h 1115720"/>
                  <a:gd name="connsiteX24" fmla="*/ 357109 w 1073721"/>
                  <a:gd name="connsiteY24" fmla="*/ 1035956 h 1115720"/>
                  <a:gd name="connsiteX25" fmla="*/ 288871 w 1073721"/>
                  <a:gd name="connsiteY25" fmla="*/ 974541 h 1115720"/>
                  <a:gd name="connsiteX26" fmla="*/ 138745 w 1073721"/>
                  <a:gd name="connsiteY26" fmla="*/ 906302 h 1115720"/>
                  <a:gd name="connsiteX27" fmla="*/ 15915 w 1073721"/>
                  <a:gd name="connsiteY27" fmla="*/ 906302 h 1115720"/>
                  <a:gd name="connsiteX28" fmla="*/ 2268 w 1073721"/>
                  <a:gd name="connsiteY28" fmla="*/ 817592 h 1115720"/>
                  <a:gd name="connsiteX29" fmla="*/ 22739 w 1073721"/>
                  <a:gd name="connsiteY29" fmla="*/ 715234 h 1115720"/>
                  <a:gd name="connsiteX30" fmla="*/ 56859 w 1073721"/>
                  <a:gd name="connsiteY30" fmla="*/ 524165 h 1115720"/>
                  <a:gd name="connsiteX31" fmla="*/ 84154 w 1073721"/>
                  <a:gd name="connsiteY31" fmla="*/ 367216 h 1115720"/>
                  <a:gd name="connsiteX32" fmla="*/ 111450 w 1073721"/>
                  <a:gd name="connsiteY32" fmla="*/ 230738 h 1115720"/>
                  <a:gd name="connsiteX33" fmla="*/ 125098 w 1073721"/>
                  <a:gd name="connsiteY33" fmla="*/ 121556 h 1115720"/>
                  <a:gd name="connsiteX34" fmla="*/ 172865 w 1073721"/>
                  <a:gd name="connsiteY34" fmla="*/ 12374 h 111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73721" h="1115720">
                    <a:moveTo>
                      <a:pt x="172865" y="12374"/>
                    </a:moveTo>
                    <a:cubicBezTo>
                      <a:pt x="200161" y="-6960"/>
                      <a:pt x="253614" y="6687"/>
                      <a:pt x="288871" y="5550"/>
                    </a:cubicBezTo>
                    <a:cubicBezTo>
                      <a:pt x="324128" y="4413"/>
                      <a:pt x="355972" y="3275"/>
                      <a:pt x="384405" y="5550"/>
                    </a:cubicBezTo>
                    <a:cubicBezTo>
                      <a:pt x="412838" y="7825"/>
                      <a:pt x="441271" y="18061"/>
                      <a:pt x="459468" y="19198"/>
                    </a:cubicBezTo>
                    <a:cubicBezTo>
                      <a:pt x="477665" y="20335"/>
                      <a:pt x="490175" y="-19471"/>
                      <a:pt x="493587" y="12374"/>
                    </a:cubicBezTo>
                    <a:cubicBezTo>
                      <a:pt x="496999" y="44219"/>
                      <a:pt x="482214" y="173873"/>
                      <a:pt x="479939" y="210267"/>
                    </a:cubicBezTo>
                    <a:cubicBezTo>
                      <a:pt x="477664" y="246661"/>
                      <a:pt x="498136" y="225052"/>
                      <a:pt x="479939" y="230738"/>
                    </a:cubicBezTo>
                    <a:cubicBezTo>
                      <a:pt x="461742" y="236424"/>
                      <a:pt x="401464" y="244386"/>
                      <a:pt x="370757" y="244386"/>
                    </a:cubicBezTo>
                    <a:cubicBezTo>
                      <a:pt x="340050" y="244386"/>
                      <a:pt x="313892" y="212541"/>
                      <a:pt x="295695" y="230738"/>
                    </a:cubicBezTo>
                    <a:cubicBezTo>
                      <a:pt x="277498" y="248935"/>
                      <a:pt x="268399" y="317174"/>
                      <a:pt x="261575" y="353568"/>
                    </a:cubicBezTo>
                    <a:cubicBezTo>
                      <a:pt x="254751" y="389962"/>
                      <a:pt x="261575" y="409296"/>
                      <a:pt x="254751" y="449102"/>
                    </a:cubicBezTo>
                    <a:cubicBezTo>
                      <a:pt x="247927" y="488908"/>
                      <a:pt x="226319" y="546911"/>
                      <a:pt x="220632" y="592404"/>
                    </a:cubicBezTo>
                    <a:cubicBezTo>
                      <a:pt x="214946" y="637897"/>
                      <a:pt x="220632" y="722058"/>
                      <a:pt x="220632" y="722058"/>
                    </a:cubicBezTo>
                    <a:cubicBezTo>
                      <a:pt x="220632" y="749353"/>
                      <a:pt x="191062" y="728882"/>
                      <a:pt x="220632" y="756177"/>
                    </a:cubicBezTo>
                    <a:cubicBezTo>
                      <a:pt x="250202" y="783472"/>
                      <a:pt x="337775" y="847162"/>
                      <a:pt x="398053" y="885831"/>
                    </a:cubicBezTo>
                    <a:cubicBezTo>
                      <a:pt x="458331" y="924500"/>
                      <a:pt x="520883" y="969992"/>
                      <a:pt x="582298" y="988189"/>
                    </a:cubicBezTo>
                    <a:cubicBezTo>
                      <a:pt x="643713" y="1006386"/>
                      <a:pt x="711951" y="995013"/>
                      <a:pt x="766542" y="995013"/>
                    </a:cubicBezTo>
                    <a:cubicBezTo>
                      <a:pt x="821133" y="995013"/>
                      <a:pt x="864351" y="992738"/>
                      <a:pt x="909844" y="988189"/>
                    </a:cubicBezTo>
                    <a:cubicBezTo>
                      <a:pt x="955337" y="983640"/>
                      <a:pt x="1012203" y="962031"/>
                      <a:pt x="1039498" y="967717"/>
                    </a:cubicBezTo>
                    <a:cubicBezTo>
                      <a:pt x="1066793" y="973403"/>
                      <a:pt x="1074754" y="1005248"/>
                      <a:pt x="1073617" y="1022308"/>
                    </a:cubicBezTo>
                    <a:cubicBezTo>
                      <a:pt x="1072480" y="1039368"/>
                      <a:pt x="1074755" y="1055290"/>
                      <a:pt x="1032674" y="1070075"/>
                    </a:cubicBezTo>
                    <a:cubicBezTo>
                      <a:pt x="990593" y="1084860"/>
                      <a:pt x="888235" y="1104195"/>
                      <a:pt x="821133" y="1111019"/>
                    </a:cubicBezTo>
                    <a:cubicBezTo>
                      <a:pt x="754032" y="1117843"/>
                      <a:pt x="683518" y="1116706"/>
                      <a:pt x="630065" y="1111019"/>
                    </a:cubicBezTo>
                    <a:cubicBezTo>
                      <a:pt x="576612" y="1105332"/>
                      <a:pt x="545904" y="1089409"/>
                      <a:pt x="500411" y="1076899"/>
                    </a:cubicBezTo>
                    <a:cubicBezTo>
                      <a:pt x="454918" y="1064389"/>
                      <a:pt x="392366" y="1053016"/>
                      <a:pt x="357109" y="1035956"/>
                    </a:cubicBezTo>
                    <a:cubicBezTo>
                      <a:pt x="321852" y="1018896"/>
                      <a:pt x="325265" y="996150"/>
                      <a:pt x="288871" y="974541"/>
                    </a:cubicBezTo>
                    <a:cubicBezTo>
                      <a:pt x="252477" y="952932"/>
                      <a:pt x="184238" y="917675"/>
                      <a:pt x="138745" y="906302"/>
                    </a:cubicBezTo>
                    <a:cubicBezTo>
                      <a:pt x="93252" y="894929"/>
                      <a:pt x="38661" y="921087"/>
                      <a:pt x="15915" y="906302"/>
                    </a:cubicBezTo>
                    <a:cubicBezTo>
                      <a:pt x="-6831" y="891517"/>
                      <a:pt x="1131" y="849437"/>
                      <a:pt x="2268" y="817592"/>
                    </a:cubicBezTo>
                    <a:cubicBezTo>
                      <a:pt x="3405" y="785747"/>
                      <a:pt x="13640" y="764139"/>
                      <a:pt x="22739" y="715234"/>
                    </a:cubicBezTo>
                    <a:cubicBezTo>
                      <a:pt x="31838" y="666329"/>
                      <a:pt x="46623" y="582168"/>
                      <a:pt x="56859" y="524165"/>
                    </a:cubicBezTo>
                    <a:cubicBezTo>
                      <a:pt x="67095" y="466162"/>
                      <a:pt x="75055" y="416121"/>
                      <a:pt x="84154" y="367216"/>
                    </a:cubicBezTo>
                    <a:cubicBezTo>
                      <a:pt x="93253" y="318311"/>
                      <a:pt x="104626" y="271681"/>
                      <a:pt x="111450" y="230738"/>
                    </a:cubicBezTo>
                    <a:cubicBezTo>
                      <a:pt x="118274" y="189795"/>
                      <a:pt x="118274" y="154538"/>
                      <a:pt x="125098" y="121556"/>
                    </a:cubicBezTo>
                    <a:cubicBezTo>
                      <a:pt x="131922" y="88574"/>
                      <a:pt x="145569" y="31708"/>
                      <a:pt x="172865" y="12374"/>
                    </a:cubicBezTo>
                    <a:close/>
                  </a:path>
                </a:pathLst>
              </a:custGeom>
              <a:solidFill>
                <a:schemeClr val="accent2"/>
              </a:solidFill>
              <a:ln w="28575" cmpd="sng"/>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52" name="Freeform 51"/>
              <p:cNvSpPr/>
              <p:nvPr/>
            </p:nvSpPr>
            <p:spPr>
              <a:xfrm>
                <a:off x="3862360" y="4986305"/>
                <a:ext cx="361324" cy="136039"/>
              </a:xfrm>
              <a:custGeom>
                <a:avLst/>
                <a:gdLst>
                  <a:gd name="connsiteX0" fmla="*/ 30713 w 309231"/>
                  <a:gd name="connsiteY0" fmla="*/ 179591 h 189786"/>
                  <a:gd name="connsiteX1" fmla="*/ 30713 w 309231"/>
                  <a:gd name="connsiteY1" fmla="*/ 15818 h 189786"/>
                  <a:gd name="connsiteX2" fmla="*/ 269549 w 309231"/>
                  <a:gd name="connsiteY2" fmla="*/ 22641 h 189786"/>
                  <a:gd name="connsiteX3" fmla="*/ 283197 w 309231"/>
                  <a:gd name="connsiteY3" fmla="*/ 159119 h 189786"/>
                  <a:gd name="connsiteX4" fmla="*/ 30713 w 309231"/>
                  <a:gd name="connsiteY4" fmla="*/ 179591 h 189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31" h="189786">
                    <a:moveTo>
                      <a:pt x="30713" y="179591"/>
                    </a:moveTo>
                    <a:cubicBezTo>
                      <a:pt x="-11368" y="155708"/>
                      <a:pt x="-9093" y="41976"/>
                      <a:pt x="30713" y="15818"/>
                    </a:cubicBezTo>
                    <a:cubicBezTo>
                      <a:pt x="70519" y="-10340"/>
                      <a:pt x="227468" y="-1242"/>
                      <a:pt x="269549" y="22641"/>
                    </a:cubicBezTo>
                    <a:cubicBezTo>
                      <a:pt x="311630" y="46524"/>
                      <a:pt x="326415" y="137510"/>
                      <a:pt x="283197" y="159119"/>
                    </a:cubicBezTo>
                    <a:cubicBezTo>
                      <a:pt x="239979" y="180728"/>
                      <a:pt x="72794" y="203474"/>
                      <a:pt x="30713" y="179591"/>
                    </a:cubicBezTo>
                    <a:close/>
                  </a:path>
                </a:pathLst>
              </a:custGeom>
              <a:solidFill>
                <a:schemeClr val="accent2"/>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cxnSp>
            <p:nvCxnSpPr>
              <p:cNvPr id="53" name="Straight Connector 52"/>
              <p:cNvCxnSpPr/>
              <p:nvPr/>
            </p:nvCxnSpPr>
            <p:spPr>
              <a:xfrm flipH="1">
                <a:off x="1954953" y="2172501"/>
                <a:ext cx="461876" cy="2949843"/>
              </a:xfrm>
              <a:prstGeom prst="line">
                <a:avLst/>
              </a:prstGeom>
              <a:ln w="38100" cmpd="sng">
                <a:solidFill>
                  <a:srgbClr val="63AFE9"/>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H="1">
                <a:off x="4297733" y="2200634"/>
                <a:ext cx="160050" cy="2949843"/>
              </a:xfrm>
              <a:prstGeom prst="line">
                <a:avLst/>
              </a:prstGeom>
              <a:ln w="38100" cmpd="sng">
                <a:solidFill>
                  <a:srgbClr val="63AFE9"/>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H="1">
                <a:off x="1888824" y="5122344"/>
                <a:ext cx="309476" cy="0"/>
              </a:xfrm>
              <a:prstGeom prst="line">
                <a:avLst/>
              </a:prstGeom>
              <a:ln w="38100" cmpd="sng">
                <a:solidFill>
                  <a:srgbClr val="63AFE9"/>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H="1">
                <a:off x="4055093" y="5172480"/>
                <a:ext cx="309476" cy="0"/>
              </a:xfrm>
              <a:prstGeom prst="line">
                <a:avLst/>
              </a:prstGeom>
              <a:ln w="38100" cmpd="sng">
                <a:solidFill>
                  <a:srgbClr val="63AFE9"/>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a:off x="2348681" y="2216533"/>
                <a:ext cx="373291" cy="6104"/>
              </a:xfrm>
              <a:prstGeom prst="line">
                <a:avLst/>
              </a:prstGeom>
              <a:ln w="38100" cmpd="sng">
                <a:solidFill>
                  <a:srgbClr val="63AFE9"/>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H="1">
                <a:off x="4133613" y="2222637"/>
                <a:ext cx="373291" cy="6104"/>
              </a:xfrm>
              <a:prstGeom prst="line">
                <a:avLst/>
              </a:prstGeom>
              <a:ln w="38100" cmpd="sng">
                <a:solidFill>
                  <a:srgbClr val="63AFE9"/>
                </a:solidFill>
              </a:ln>
            </p:spPr>
            <p:style>
              <a:lnRef idx="2">
                <a:schemeClr val="accent1"/>
              </a:lnRef>
              <a:fillRef idx="0">
                <a:schemeClr val="accent1"/>
              </a:fillRef>
              <a:effectRef idx="1">
                <a:schemeClr val="accent1"/>
              </a:effectRef>
              <a:fontRef idx="minor">
                <a:schemeClr val="tx1"/>
              </a:fontRef>
            </p:style>
          </p:cxnSp>
          <p:sp>
            <p:nvSpPr>
              <p:cNvPr id="59" name="Block Arc 58"/>
              <p:cNvSpPr/>
              <p:nvPr/>
            </p:nvSpPr>
            <p:spPr>
              <a:xfrm flipV="1">
                <a:off x="2180090" y="4600456"/>
                <a:ext cx="1875003" cy="986975"/>
              </a:xfrm>
              <a:prstGeom prst="blockArc">
                <a:avLst>
                  <a:gd name="adj1" fmla="val 10874641"/>
                  <a:gd name="adj2" fmla="val 21336631"/>
                  <a:gd name="adj3" fmla="val 4473"/>
                </a:avLst>
              </a:prstGeom>
              <a:solidFill>
                <a:srgbClr val="63AFE9"/>
              </a:solidFill>
              <a:ln w="38100" cmpd="sng">
                <a:solidFill>
                  <a:srgbClr val="63AFE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60" name="Block Arc 59"/>
              <p:cNvSpPr/>
              <p:nvPr/>
            </p:nvSpPr>
            <p:spPr>
              <a:xfrm>
                <a:off x="2578429" y="1925795"/>
                <a:ext cx="1658019" cy="839860"/>
              </a:xfrm>
              <a:prstGeom prst="blockArc">
                <a:avLst>
                  <a:gd name="adj1" fmla="val 11475611"/>
                  <a:gd name="adj2" fmla="val 20918926"/>
                  <a:gd name="adj3" fmla="val 915"/>
                </a:avLst>
              </a:prstGeom>
              <a:solidFill>
                <a:srgbClr val="63AFE9"/>
              </a:solidFill>
              <a:ln w="38100" cmpd="sng">
                <a:solidFill>
                  <a:srgbClr val="63AFE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cxnSp>
            <p:nvCxnSpPr>
              <p:cNvPr id="61" name="Straight Arrow Connector 60"/>
              <p:cNvCxnSpPr>
                <a:endCxn id="51" idx="14"/>
              </p:cNvCxnSpPr>
              <p:nvPr/>
            </p:nvCxnSpPr>
            <p:spPr>
              <a:xfrm flipV="1">
                <a:off x="2272292" y="5093947"/>
                <a:ext cx="400141" cy="550033"/>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1723189" y="2082371"/>
                <a:ext cx="855240" cy="131801"/>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sp>
        <p:nvSpPr>
          <p:cNvPr id="44" name="TextBox 43"/>
          <p:cNvSpPr txBox="1"/>
          <p:nvPr/>
        </p:nvSpPr>
        <p:spPr>
          <a:xfrm>
            <a:off x="947084" y="1696184"/>
            <a:ext cx="2700122" cy="677066"/>
          </a:xfrm>
          <a:prstGeom prst="rect">
            <a:avLst/>
          </a:prstGeom>
          <a:noFill/>
        </p:spPr>
        <p:txBody>
          <a:bodyPr wrap="square" lIns="91395" tIns="45699" rIns="91395" bIns="45699" rtlCol="0">
            <a:spAutoFit/>
          </a:bodyPr>
          <a:lstStyle/>
          <a:p>
            <a:pPr algn="ctr"/>
            <a:r>
              <a:rPr lang="en-US" sz="1000" dirty="0">
                <a:latin typeface="Times New Roman"/>
                <a:cs typeface="Times New Roman"/>
              </a:rPr>
              <a:t>A pin can be used to push </a:t>
            </a:r>
          </a:p>
          <a:p>
            <a:pPr algn="ctr"/>
            <a:r>
              <a:rPr lang="en-US" sz="1000" dirty="0">
                <a:latin typeface="Times New Roman"/>
                <a:cs typeface="Times New Roman"/>
              </a:rPr>
              <a:t>	the wall (blue) and engage the deadbolt </a:t>
            </a:r>
          </a:p>
          <a:p>
            <a:endParaRPr lang="en-US" dirty="0"/>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75789" y="6272383"/>
            <a:ext cx="1758771" cy="797909"/>
          </a:xfrm>
          <a:prstGeom prst="rect">
            <a:avLst/>
          </a:prstGeom>
        </p:spPr>
      </p:pic>
      <p:sp>
        <p:nvSpPr>
          <p:cNvPr id="6" name="TextBox 5"/>
          <p:cNvSpPr txBox="1"/>
          <p:nvPr/>
        </p:nvSpPr>
        <p:spPr>
          <a:xfrm>
            <a:off x="1273175" y="69418"/>
            <a:ext cx="8077200" cy="438582"/>
          </a:xfrm>
          <a:prstGeom prst="rect">
            <a:avLst/>
          </a:prstGeom>
          <a:noFill/>
        </p:spPr>
        <p:txBody>
          <a:bodyPr wrap="square" lIns="91395" tIns="45699" rIns="91395" bIns="45699" rtlCol="0">
            <a:spAutoFit/>
          </a:bodyPr>
          <a:lstStyle/>
          <a:p>
            <a:r>
              <a:rPr lang="en-US" sz="2200" b="1" dirty="0">
                <a:latin typeface="Times New Roman"/>
                <a:cs typeface="Times New Roman"/>
              </a:rPr>
              <a:t>ALL17: Harden Locks Against Well Known Attacks</a:t>
            </a:r>
          </a:p>
        </p:txBody>
      </p:sp>
      <p:sp>
        <p:nvSpPr>
          <p:cNvPr id="7" name="TextBox 6"/>
          <p:cNvSpPr txBox="1"/>
          <p:nvPr/>
        </p:nvSpPr>
        <p:spPr>
          <a:xfrm>
            <a:off x="2240615" y="357202"/>
            <a:ext cx="4876249" cy="261568"/>
          </a:xfrm>
          <a:prstGeom prst="rect">
            <a:avLst/>
          </a:prstGeom>
          <a:noFill/>
        </p:spPr>
        <p:txBody>
          <a:bodyPr wrap="square" lIns="91395" tIns="45699" rIns="91395" bIns="45699" rtlCol="0">
            <a:spAutoFit/>
          </a:bodyPr>
          <a:lstStyle/>
          <a:p>
            <a:r>
              <a:rPr lang="en-US" sz="1100" dirty="0">
                <a:latin typeface="Times New Roman"/>
                <a:cs typeface="Times New Roman"/>
              </a:rPr>
              <a:t>Amanda Canezin, Ashley Canezin, Arturo Brito, Ana Elechiguerra, Sam Pallay</a:t>
            </a:r>
          </a:p>
        </p:txBody>
      </p:sp>
      <p:sp>
        <p:nvSpPr>
          <p:cNvPr id="11" name="TextBox 10"/>
          <p:cNvSpPr txBox="1"/>
          <p:nvPr/>
        </p:nvSpPr>
        <p:spPr>
          <a:xfrm>
            <a:off x="-509315" y="1685909"/>
            <a:ext cx="2191976" cy="538567"/>
          </a:xfrm>
          <a:prstGeom prst="rect">
            <a:avLst/>
          </a:prstGeom>
          <a:noFill/>
        </p:spPr>
        <p:txBody>
          <a:bodyPr wrap="square" lIns="91395" tIns="45699" rIns="91395" bIns="45699" rtlCol="0">
            <a:spAutoFit/>
          </a:bodyPr>
          <a:lstStyle/>
          <a:p>
            <a:pPr algn="ctr"/>
            <a:r>
              <a:rPr lang="en-US" sz="1000" dirty="0">
                <a:latin typeface="Times New Roman"/>
                <a:cs typeface="Times New Roman"/>
              </a:rPr>
              <a:t>Hole can be made </a:t>
            </a:r>
          </a:p>
          <a:p>
            <a:pPr algn="ctr"/>
            <a:r>
              <a:rPr lang="en-US" sz="1000" dirty="0">
                <a:latin typeface="Times New Roman"/>
                <a:cs typeface="Times New Roman"/>
              </a:rPr>
              <a:t>using hand drill </a:t>
            </a:r>
          </a:p>
          <a:p>
            <a:endParaRPr lang="en-US" sz="900" dirty="0"/>
          </a:p>
        </p:txBody>
      </p:sp>
      <p:pic>
        <p:nvPicPr>
          <p:cNvPr id="17" name="Picture 1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4713" y="27206"/>
            <a:ext cx="1096602" cy="723757"/>
          </a:xfrm>
          <a:prstGeom prst="rect">
            <a:avLst/>
          </a:prstGeom>
        </p:spPr>
      </p:pic>
      <p:pic>
        <p:nvPicPr>
          <p:cNvPr id="21" name="Content Placeholder 4"/>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403122" y="919311"/>
            <a:ext cx="1162291" cy="757749"/>
          </a:xfrm>
          <a:prstGeom prst="rect">
            <a:avLst/>
          </a:prstGeom>
        </p:spPr>
      </p:pic>
      <p:cxnSp>
        <p:nvCxnSpPr>
          <p:cNvPr id="23" name="Straight Connector 22"/>
          <p:cNvCxnSpPr/>
          <p:nvPr/>
        </p:nvCxnSpPr>
        <p:spPr>
          <a:xfrm>
            <a:off x="1409655" y="1381182"/>
            <a:ext cx="0" cy="320463"/>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pic>
        <p:nvPicPr>
          <p:cNvPr id="33" name="Picture 32"/>
          <p:cNvPicPr>
            <a:picLocks noChangeAspect="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943474" y="898231"/>
            <a:ext cx="1117472" cy="767778"/>
          </a:xfrm>
          <a:prstGeom prst="rect">
            <a:avLst/>
          </a:prstGeom>
        </p:spPr>
      </p:pic>
      <p:cxnSp>
        <p:nvCxnSpPr>
          <p:cNvPr id="34" name="Straight Connector 33"/>
          <p:cNvCxnSpPr/>
          <p:nvPr/>
        </p:nvCxnSpPr>
        <p:spPr>
          <a:xfrm>
            <a:off x="2915019" y="1284625"/>
            <a:ext cx="0" cy="439771"/>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1168771" y="1668389"/>
            <a:ext cx="148763" cy="225511"/>
          </a:xfrm>
          <a:prstGeom prst="straightConnector1">
            <a:avLst/>
          </a:prstGeom>
          <a:ln w="38100" cmpd="sng">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cxnSpLocks/>
          </p:cNvCxnSpPr>
          <p:nvPr/>
        </p:nvCxnSpPr>
        <p:spPr>
          <a:xfrm flipH="1" flipV="1">
            <a:off x="3010322" y="1567098"/>
            <a:ext cx="93359" cy="272664"/>
          </a:xfrm>
          <a:prstGeom prst="straightConnector1">
            <a:avLst/>
          </a:prstGeom>
          <a:ln w="38100" cmpd="sng">
            <a:tailEnd type="triangle"/>
          </a:ln>
        </p:spPr>
        <p:style>
          <a:lnRef idx="2">
            <a:schemeClr val="accent1"/>
          </a:lnRef>
          <a:fillRef idx="0">
            <a:schemeClr val="accent1"/>
          </a:fillRef>
          <a:effectRef idx="1">
            <a:schemeClr val="accent1"/>
          </a:effectRef>
          <a:fontRef idx="minor">
            <a:schemeClr val="tx1"/>
          </a:fontRef>
        </p:style>
      </p:cxnSp>
      <p:sp>
        <p:nvSpPr>
          <p:cNvPr id="122" name="Rectangle 121"/>
          <p:cNvSpPr/>
          <p:nvPr/>
        </p:nvSpPr>
        <p:spPr>
          <a:xfrm>
            <a:off x="1082721" y="661861"/>
            <a:ext cx="1126273" cy="188509"/>
          </a:xfrm>
          <a:prstGeom prst="rect">
            <a:avLst/>
          </a:prstGeom>
        </p:spPr>
        <p:txBody>
          <a:bodyPr wrap="none" lIns="19041" tIns="9520" rIns="19041" bIns="9520">
            <a:spAutoFit/>
          </a:bodyPr>
          <a:lstStyle/>
          <a:p>
            <a:r>
              <a:rPr lang="en-US" sz="1100" b="1" u="sng" dirty="0">
                <a:latin typeface="Times New Roman"/>
                <a:cs typeface="Times New Roman"/>
              </a:rPr>
              <a:t>Current Problem: </a:t>
            </a:r>
          </a:p>
        </p:txBody>
      </p:sp>
      <p:pic>
        <p:nvPicPr>
          <p:cNvPr id="166" name="Picture 165"/>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529553" y="3389524"/>
            <a:ext cx="1043827" cy="1323671"/>
          </a:xfrm>
          <a:prstGeom prst="rect">
            <a:avLst/>
          </a:prstGeom>
        </p:spPr>
      </p:pic>
      <p:sp>
        <p:nvSpPr>
          <p:cNvPr id="174" name="Rectangle 173"/>
          <p:cNvSpPr/>
          <p:nvPr/>
        </p:nvSpPr>
        <p:spPr>
          <a:xfrm>
            <a:off x="3995839" y="4768997"/>
            <a:ext cx="1712487" cy="179536"/>
          </a:xfrm>
          <a:prstGeom prst="rect">
            <a:avLst/>
          </a:prstGeom>
          <a:noFill/>
        </p:spPr>
        <p:txBody>
          <a:bodyPr wrap="square" lIns="19041" tIns="9520" rIns="19041" bIns="9520">
            <a:spAutoFit/>
          </a:bodyPr>
          <a:lstStyle/>
          <a:p>
            <a:r>
              <a:rPr lang="en-US" sz="1000" b="1" dirty="0">
                <a:latin typeface="Times New Roman"/>
                <a:cs typeface="Times New Roman"/>
              </a:rPr>
              <a:t>Phase I: User Testing</a:t>
            </a:r>
          </a:p>
        </p:txBody>
      </p:sp>
      <p:sp>
        <p:nvSpPr>
          <p:cNvPr id="175" name="Rectangle 174"/>
          <p:cNvSpPr/>
          <p:nvPr/>
        </p:nvSpPr>
        <p:spPr>
          <a:xfrm>
            <a:off x="6477669" y="4764852"/>
            <a:ext cx="1396886" cy="173120"/>
          </a:xfrm>
          <a:prstGeom prst="rect">
            <a:avLst/>
          </a:prstGeom>
        </p:spPr>
        <p:txBody>
          <a:bodyPr wrap="none" lIns="19041" tIns="9520" rIns="19041" bIns="9520">
            <a:spAutoFit/>
          </a:bodyPr>
          <a:lstStyle/>
          <a:p>
            <a:r>
              <a:rPr lang="en-US" sz="1000" b="1" dirty="0">
                <a:latin typeface="Times New Roman"/>
                <a:cs typeface="Times New Roman"/>
              </a:rPr>
              <a:t>Phase II: Drill Press Test</a:t>
            </a:r>
          </a:p>
        </p:txBody>
      </p:sp>
      <p:sp>
        <p:nvSpPr>
          <p:cNvPr id="37" name="TextBox 36"/>
          <p:cNvSpPr txBox="1"/>
          <p:nvPr/>
        </p:nvSpPr>
        <p:spPr>
          <a:xfrm>
            <a:off x="5708326" y="6480901"/>
            <a:ext cx="4050793" cy="380874"/>
          </a:xfrm>
          <a:prstGeom prst="rect">
            <a:avLst/>
          </a:prstGeom>
          <a:noFill/>
        </p:spPr>
        <p:txBody>
          <a:bodyPr wrap="square" lIns="91395" tIns="45699" rIns="91395" bIns="45699" rtlCol="0">
            <a:spAutoFit/>
          </a:bodyPr>
          <a:lstStyle/>
          <a:p>
            <a:r>
              <a:rPr lang="en-US" sz="900" dirty="0">
                <a:latin typeface="Times New Roman"/>
                <a:cs typeface="Times New Roman"/>
              </a:rPr>
              <a:t>Acknowledgements: Mr. Justin Seacat, Mr. Samir Tamer, </a:t>
            </a:r>
          </a:p>
          <a:p>
            <a:r>
              <a:rPr lang="en-US" sz="900" dirty="0">
                <a:latin typeface="Times New Roman"/>
                <a:cs typeface="Times New Roman"/>
              </a:rPr>
              <a:t>Dr. Nathan Scott, Ms. Soraya Bailey, Dr. Iulian Iordachita</a:t>
            </a:r>
          </a:p>
        </p:txBody>
      </p:sp>
      <p:pic>
        <p:nvPicPr>
          <p:cNvPr id="3" name="Picture 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896424" y="3377660"/>
            <a:ext cx="1006603" cy="1330351"/>
          </a:xfrm>
          <a:prstGeom prst="rect">
            <a:avLst/>
          </a:prstGeom>
        </p:spPr>
      </p:pic>
      <p:sp>
        <p:nvSpPr>
          <p:cNvPr id="63" name="Rectangle 62"/>
          <p:cNvSpPr/>
          <p:nvPr/>
        </p:nvSpPr>
        <p:spPr>
          <a:xfrm>
            <a:off x="403122" y="4968887"/>
            <a:ext cx="866390" cy="173114"/>
          </a:xfrm>
          <a:prstGeom prst="rect">
            <a:avLst/>
          </a:prstGeom>
        </p:spPr>
        <p:txBody>
          <a:bodyPr wrap="square" lIns="19041" tIns="9520" rIns="19041" bIns="9520">
            <a:spAutoFit/>
          </a:bodyPr>
          <a:lstStyle/>
          <a:p>
            <a:r>
              <a:rPr lang="en-US" sz="1000" dirty="0">
                <a:latin typeface="Times New Roman"/>
                <a:cs typeface="Times New Roman"/>
              </a:rPr>
              <a:t>Coating</a:t>
            </a:r>
          </a:p>
        </p:txBody>
      </p:sp>
      <p:sp>
        <p:nvSpPr>
          <p:cNvPr id="64" name="Rectangle 63"/>
          <p:cNvSpPr/>
          <p:nvPr/>
        </p:nvSpPr>
        <p:spPr>
          <a:xfrm>
            <a:off x="350155" y="6681688"/>
            <a:ext cx="1978636" cy="173114"/>
          </a:xfrm>
          <a:prstGeom prst="rect">
            <a:avLst/>
          </a:prstGeom>
        </p:spPr>
        <p:txBody>
          <a:bodyPr wrap="square" lIns="19041" tIns="9520" rIns="19041" bIns="9520">
            <a:spAutoFit/>
          </a:bodyPr>
          <a:lstStyle/>
          <a:p>
            <a:r>
              <a:rPr lang="en-US" sz="1000" dirty="0">
                <a:latin typeface="Times New Roman"/>
                <a:cs typeface="Times New Roman"/>
              </a:rPr>
              <a:t>Material Insert</a:t>
            </a:r>
          </a:p>
        </p:txBody>
      </p:sp>
      <p:sp>
        <p:nvSpPr>
          <p:cNvPr id="65" name="Rectangle 64"/>
          <p:cNvSpPr/>
          <p:nvPr/>
        </p:nvSpPr>
        <p:spPr>
          <a:xfrm>
            <a:off x="1001823" y="4798323"/>
            <a:ext cx="1184200" cy="188509"/>
          </a:xfrm>
          <a:prstGeom prst="rect">
            <a:avLst/>
          </a:prstGeom>
        </p:spPr>
        <p:txBody>
          <a:bodyPr wrap="none" lIns="19041" tIns="9520" rIns="19041" bIns="9520">
            <a:spAutoFit/>
          </a:bodyPr>
          <a:lstStyle/>
          <a:p>
            <a:r>
              <a:rPr lang="en-US" sz="1100" b="1" u="sng" dirty="0">
                <a:latin typeface="Times New Roman"/>
                <a:cs typeface="Times New Roman"/>
              </a:rPr>
              <a:t>Proposed Solution:</a:t>
            </a:r>
          </a:p>
        </p:txBody>
      </p:sp>
      <p:pic>
        <p:nvPicPr>
          <p:cNvPr id="14" name="Picture 13"/>
          <p:cNvPicPr>
            <a:picLocks noChangeAspect="1"/>
          </p:cNvPicPr>
          <p:nvPr/>
        </p:nvPicPr>
        <p:blipFill>
          <a:blip r:embed="rId10"/>
          <a:stretch>
            <a:fillRect/>
          </a:stretch>
        </p:blipFill>
        <p:spPr>
          <a:xfrm>
            <a:off x="7838711" y="27206"/>
            <a:ext cx="1311180" cy="744080"/>
          </a:xfrm>
          <a:prstGeom prst="rect">
            <a:avLst/>
          </a:prstGeom>
        </p:spPr>
      </p:pic>
      <p:pic>
        <p:nvPicPr>
          <p:cNvPr id="77" name="Picture 76">
            <a:extLst>
              <a:ext uri="{FF2B5EF4-FFF2-40B4-BE49-F238E27FC236}">
                <a16:creationId xmlns:a16="http://schemas.microsoft.com/office/drawing/2014/main" xmlns="" id="{7FE731D3-3F23-453D-A9A0-679E0CB5D7DB}"/>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3647206" y="3383528"/>
            <a:ext cx="831488" cy="1334358"/>
          </a:xfrm>
          <a:prstGeom prst="rect">
            <a:avLst/>
          </a:prstGeom>
        </p:spPr>
      </p:pic>
      <p:grpSp>
        <p:nvGrpSpPr>
          <p:cNvPr id="79" name="Group 78">
            <a:extLst>
              <a:ext uri="{FF2B5EF4-FFF2-40B4-BE49-F238E27FC236}">
                <a16:creationId xmlns:a16="http://schemas.microsoft.com/office/drawing/2014/main" xmlns="" id="{9BECEE82-61D8-455E-813E-8C5FBFB30316}"/>
              </a:ext>
            </a:extLst>
          </p:cNvPr>
          <p:cNvGrpSpPr/>
          <p:nvPr/>
        </p:nvGrpSpPr>
        <p:grpSpPr>
          <a:xfrm>
            <a:off x="7015648" y="3346671"/>
            <a:ext cx="2237534" cy="1322863"/>
            <a:chOff x="-2090056" y="7720411"/>
            <a:chExt cx="19709664" cy="12126082"/>
          </a:xfrm>
        </p:grpSpPr>
        <p:grpSp>
          <p:nvGrpSpPr>
            <p:cNvPr id="80" name="Group 79">
              <a:extLst>
                <a:ext uri="{FF2B5EF4-FFF2-40B4-BE49-F238E27FC236}">
                  <a16:creationId xmlns:a16="http://schemas.microsoft.com/office/drawing/2014/main" xmlns="" id="{D26DAFBD-70CD-4FC6-BA5B-E6C75D69F1CC}"/>
                </a:ext>
              </a:extLst>
            </p:cNvPr>
            <p:cNvGrpSpPr/>
            <p:nvPr/>
          </p:nvGrpSpPr>
          <p:grpSpPr>
            <a:xfrm>
              <a:off x="-2090056" y="7720411"/>
              <a:ext cx="14933410" cy="12126082"/>
              <a:chOff x="4093990" y="1763051"/>
              <a:chExt cx="4326654" cy="4248120"/>
            </a:xfrm>
          </p:grpSpPr>
          <p:sp>
            <p:nvSpPr>
              <p:cNvPr id="89" name="Rectangle 88">
                <a:extLst>
                  <a:ext uri="{FF2B5EF4-FFF2-40B4-BE49-F238E27FC236}">
                    <a16:creationId xmlns:a16="http://schemas.microsoft.com/office/drawing/2014/main" xmlns="" id="{93A1B8BE-DF52-4701-A356-E1004A81F6FF}"/>
                  </a:ext>
                </a:extLst>
              </p:cNvPr>
              <p:cNvSpPr/>
              <p:nvPr/>
            </p:nvSpPr>
            <p:spPr>
              <a:xfrm>
                <a:off x="5710235" y="4173814"/>
                <a:ext cx="665387" cy="1837357"/>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imes" panose="02020603050405020304" pitchFamily="18" charset="0"/>
                  <a:cs typeface="Times" panose="02020603050405020304" pitchFamily="18" charset="0"/>
                </a:endParaRPr>
              </a:p>
            </p:txBody>
          </p:sp>
          <p:sp>
            <p:nvSpPr>
              <p:cNvPr id="90" name="Rounded Rectangle 9">
                <a:extLst>
                  <a:ext uri="{FF2B5EF4-FFF2-40B4-BE49-F238E27FC236}">
                    <a16:creationId xmlns:a16="http://schemas.microsoft.com/office/drawing/2014/main" xmlns="" id="{FDF4FF59-5773-456D-86BB-33301F9B0096}"/>
                  </a:ext>
                </a:extLst>
              </p:cNvPr>
              <p:cNvSpPr/>
              <p:nvPr/>
            </p:nvSpPr>
            <p:spPr>
              <a:xfrm rot="5400000" flipH="1">
                <a:off x="5897142" y="4167093"/>
                <a:ext cx="269737" cy="447758"/>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imes" panose="02020603050405020304" pitchFamily="18" charset="0"/>
                  <a:cs typeface="Times" panose="02020603050405020304" pitchFamily="18" charset="0"/>
                </a:endParaRPr>
              </a:p>
            </p:txBody>
          </p:sp>
          <p:sp>
            <p:nvSpPr>
              <p:cNvPr id="91" name="Rounded Rectangle 8">
                <a:extLst>
                  <a:ext uri="{FF2B5EF4-FFF2-40B4-BE49-F238E27FC236}">
                    <a16:creationId xmlns:a16="http://schemas.microsoft.com/office/drawing/2014/main" xmlns="" id="{6387B238-3CA7-4DBB-B232-298E503BD959}"/>
                  </a:ext>
                </a:extLst>
              </p:cNvPr>
              <p:cNvSpPr/>
              <p:nvPr/>
            </p:nvSpPr>
            <p:spPr>
              <a:xfrm rot="5400000">
                <a:off x="6451093" y="3336719"/>
                <a:ext cx="239853" cy="564579"/>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imes" panose="02020603050405020304" pitchFamily="18" charset="0"/>
                  <a:cs typeface="Times" panose="02020603050405020304" pitchFamily="18" charset="0"/>
                </a:endParaRPr>
              </a:p>
            </p:txBody>
          </p:sp>
          <p:sp>
            <p:nvSpPr>
              <p:cNvPr id="92" name="Rounded Rectangle 6">
                <a:extLst>
                  <a:ext uri="{FF2B5EF4-FFF2-40B4-BE49-F238E27FC236}">
                    <a16:creationId xmlns:a16="http://schemas.microsoft.com/office/drawing/2014/main" xmlns="" id="{A979D709-6582-45AE-87A2-2A2C200E8A3F}"/>
                  </a:ext>
                </a:extLst>
              </p:cNvPr>
              <p:cNvSpPr/>
              <p:nvPr/>
            </p:nvSpPr>
            <p:spPr>
              <a:xfrm>
                <a:off x="5607328" y="2789809"/>
                <a:ext cx="824210" cy="1533382"/>
              </a:xfrm>
              <a:prstGeom prst="roundRect">
                <a:avLst/>
              </a:prstGeom>
              <a:solidFill>
                <a:schemeClr val="bg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imes" panose="02020603050405020304" pitchFamily="18" charset="0"/>
                  <a:cs typeface="Times" panose="02020603050405020304" pitchFamily="18" charset="0"/>
                </a:endParaRPr>
              </a:p>
            </p:txBody>
          </p:sp>
          <p:sp>
            <p:nvSpPr>
              <p:cNvPr id="93" name="Rounded Rectangle 5">
                <a:extLst>
                  <a:ext uri="{FF2B5EF4-FFF2-40B4-BE49-F238E27FC236}">
                    <a16:creationId xmlns:a16="http://schemas.microsoft.com/office/drawing/2014/main" xmlns="" id="{8051492B-67B1-429B-BEDE-BE8D474FA29B}"/>
                  </a:ext>
                </a:extLst>
              </p:cNvPr>
              <p:cNvSpPr/>
              <p:nvPr/>
            </p:nvSpPr>
            <p:spPr>
              <a:xfrm>
                <a:off x="5039842" y="1763051"/>
                <a:ext cx="1959188" cy="1229408"/>
              </a:xfrm>
              <a:prstGeom prst="roundRect">
                <a:avLst/>
              </a:prstGeom>
              <a:solidFill>
                <a:schemeClr val="bg1"/>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imes" panose="02020603050405020304" pitchFamily="18" charset="0"/>
                  <a:cs typeface="Times" panose="02020603050405020304" pitchFamily="18" charset="0"/>
                </a:endParaRPr>
              </a:p>
            </p:txBody>
          </p:sp>
          <p:pic>
            <p:nvPicPr>
              <p:cNvPr id="94" name="Picture 93">
                <a:extLst>
                  <a:ext uri="{FF2B5EF4-FFF2-40B4-BE49-F238E27FC236}">
                    <a16:creationId xmlns:a16="http://schemas.microsoft.com/office/drawing/2014/main" xmlns="" id="{CE4CA915-B42F-4E3C-A352-19D515D6BB59}"/>
                  </a:ext>
                </a:extLst>
              </p:cNvPr>
              <p:cNvPicPr>
                <a:picLocks noChangeAspect="1"/>
              </p:cNvPicPr>
              <p:nvPr/>
            </p:nvPicPr>
            <p:blipFill rotWithShape="1">
              <a:blip r:embed="rId12" cstate="email">
                <a:extLst>
                  <a:ext uri="{BEBA8EAE-BF5A-486C-A8C5-ECC9F3942E4B}">
                    <a14:imgProps xmlns:a14="http://schemas.microsoft.com/office/drawing/2010/main">
                      <a14:imgLayer r:embed="rId13">
                        <a14:imgEffect>
                          <a14:backgroundRemoval t="10000" b="90000" l="0" r="96657"/>
                        </a14:imgEffect>
                      </a14:imgLayer>
                    </a14:imgProps>
                  </a:ext>
                  <a:ext uri="{28A0092B-C50C-407E-A947-70E740481C1C}">
                    <a14:useLocalDpi xmlns:a14="http://schemas.microsoft.com/office/drawing/2010/main"/>
                  </a:ext>
                </a:extLst>
              </a:blip>
              <a:srcRect/>
              <a:stretch/>
            </p:blipFill>
            <p:spPr>
              <a:xfrm rot="16200000">
                <a:off x="5845065" y="4308564"/>
                <a:ext cx="364751" cy="781172"/>
              </a:xfrm>
              <a:prstGeom prst="rect">
                <a:avLst/>
              </a:prstGeom>
            </p:spPr>
          </p:pic>
          <p:cxnSp>
            <p:nvCxnSpPr>
              <p:cNvPr id="95" name="Straight Connector 94">
                <a:extLst>
                  <a:ext uri="{FF2B5EF4-FFF2-40B4-BE49-F238E27FC236}">
                    <a16:creationId xmlns:a16="http://schemas.microsoft.com/office/drawing/2014/main" xmlns="" id="{D945DAC9-7FD6-41BA-AFBA-7DB4FA78E57F}"/>
                  </a:ext>
                </a:extLst>
              </p:cNvPr>
              <p:cNvCxnSpPr/>
              <p:nvPr/>
            </p:nvCxnSpPr>
            <p:spPr>
              <a:xfrm>
                <a:off x="4093990" y="6011171"/>
                <a:ext cx="4326654"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96" name="Group 95">
                <a:extLst>
                  <a:ext uri="{FF2B5EF4-FFF2-40B4-BE49-F238E27FC236}">
                    <a16:creationId xmlns:a16="http://schemas.microsoft.com/office/drawing/2014/main" xmlns="" id="{DD22182D-3689-4922-91A8-A21ED512C3FE}"/>
                  </a:ext>
                </a:extLst>
              </p:cNvPr>
              <p:cNvGrpSpPr/>
              <p:nvPr/>
            </p:nvGrpSpPr>
            <p:grpSpPr>
              <a:xfrm rot="5400000">
                <a:off x="6378500" y="3522725"/>
                <a:ext cx="699678" cy="222915"/>
                <a:chOff x="7488374" y="2992459"/>
                <a:chExt cx="699678" cy="222915"/>
              </a:xfrm>
            </p:grpSpPr>
            <p:sp>
              <p:nvSpPr>
                <p:cNvPr id="101" name="Stored Data 14">
                  <a:extLst>
                    <a:ext uri="{FF2B5EF4-FFF2-40B4-BE49-F238E27FC236}">
                      <a16:creationId xmlns:a16="http://schemas.microsoft.com/office/drawing/2014/main" xmlns="" id="{2AFF0F90-60D5-4E56-94B9-DD740D3860EF}"/>
                    </a:ext>
                  </a:extLst>
                </p:cNvPr>
                <p:cNvSpPr/>
                <p:nvPr/>
              </p:nvSpPr>
              <p:spPr>
                <a:xfrm>
                  <a:off x="7620000" y="2992459"/>
                  <a:ext cx="568052" cy="222915"/>
                </a:xfrm>
                <a:prstGeom prst="flowChartOnlineStorag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latin typeface="Times" panose="02020603050405020304" pitchFamily="18" charset="0"/>
                    <a:cs typeface="Times" panose="02020603050405020304" pitchFamily="18" charset="0"/>
                  </a:endParaRPr>
                </a:p>
              </p:txBody>
            </p:sp>
            <p:sp>
              <p:nvSpPr>
                <p:cNvPr id="102" name="Stored Data 15">
                  <a:extLst>
                    <a:ext uri="{FF2B5EF4-FFF2-40B4-BE49-F238E27FC236}">
                      <a16:creationId xmlns:a16="http://schemas.microsoft.com/office/drawing/2014/main" xmlns="" id="{78E1AE9D-C285-4AC2-8098-1540ACE98C92}"/>
                    </a:ext>
                  </a:extLst>
                </p:cNvPr>
                <p:cNvSpPr/>
                <p:nvPr/>
              </p:nvSpPr>
              <p:spPr>
                <a:xfrm flipH="1">
                  <a:off x="7488374" y="2992459"/>
                  <a:ext cx="568052" cy="222915"/>
                </a:xfrm>
                <a:prstGeom prst="flowChartOnlineStorag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latin typeface="Times" panose="02020603050405020304" pitchFamily="18" charset="0"/>
                    <a:cs typeface="Times" panose="02020603050405020304" pitchFamily="18" charset="0"/>
                  </a:endParaRPr>
                </a:p>
              </p:txBody>
            </p:sp>
          </p:grpSp>
          <p:cxnSp>
            <p:nvCxnSpPr>
              <p:cNvPr id="97" name="Straight Connector 96">
                <a:extLst>
                  <a:ext uri="{FF2B5EF4-FFF2-40B4-BE49-F238E27FC236}">
                    <a16:creationId xmlns:a16="http://schemas.microsoft.com/office/drawing/2014/main" xmlns="" id="{D05F3F30-434F-4F5E-B806-682E764D9394}"/>
                  </a:ext>
                </a:extLst>
              </p:cNvPr>
              <p:cNvCxnSpPr>
                <a:stCxn id="102" idx="3"/>
              </p:cNvCxnSpPr>
              <p:nvPr/>
            </p:nvCxnSpPr>
            <p:spPr>
              <a:xfrm flipH="1">
                <a:off x="6715283" y="3379019"/>
                <a:ext cx="13056" cy="1322452"/>
              </a:xfrm>
              <a:prstGeom prst="line">
                <a:avLst/>
              </a:prstGeom>
              <a:ln>
                <a:solidFill>
                  <a:schemeClr val="accent6">
                    <a:lumMod val="50000"/>
                  </a:schemeClr>
                </a:solidFill>
              </a:ln>
            </p:spPr>
            <p:style>
              <a:lnRef idx="2">
                <a:schemeClr val="accent1"/>
              </a:lnRef>
              <a:fillRef idx="0">
                <a:schemeClr val="accent1"/>
              </a:fillRef>
              <a:effectRef idx="1">
                <a:schemeClr val="accent1"/>
              </a:effectRef>
              <a:fontRef idx="minor">
                <a:schemeClr val="tx1"/>
              </a:fontRef>
            </p:style>
          </p:cxnSp>
          <p:sp>
            <p:nvSpPr>
              <p:cNvPr id="98" name="Trapezoid 97">
                <a:extLst>
                  <a:ext uri="{FF2B5EF4-FFF2-40B4-BE49-F238E27FC236}">
                    <a16:creationId xmlns:a16="http://schemas.microsoft.com/office/drawing/2014/main" xmlns="" id="{1FFBDF4B-3DDA-448C-A5F8-58359ED24DD0}"/>
                  </a:ext>
                </a:extLst>
              </p:cNvPr>
              <p:cNvSpPr/>
              <p:nvPr/>
            </p:nvSpPr>
            <p:spPr>
              <a:xfrm>
                <a:off x="6522297" y="4489754"/>
                <a:ext cx="382149" cy="364752"/>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imes" panose="02020603050405020304" pitchFamily="18" charset="0"/>
                  <a:cs typeface="Times" panose="02020603050405020304" pitchFamily="18" charset="0"/>
                </a:endParaRPr>
              </a:p>
            </p:txBody>
          </p:sp>
          <p:sp>
            <p:nvSpPr>
              <p:cNvPr id="99" name="Rounded Rectangle 21">
                <a:extLst>
                  <a:ext uri="{FF2B5EF4-FFF2-40B4-BE49-F238E27FC236}">
                    <a16:creationId xmlns:a16="http://schemas.microsoft.com/office/drawing/2014/main" xmlns="" id="{9961D6A7-26CB-43B7-968A-E22DA58FDCBB}"/>
                  </a:ext>
                </a:extLst>
              </p:cNvPr>
              <p:cNvSpPr/>
              <p:nvPr/>
            </p:nvSpPr>
            <p:spPr>
              <a:xfrm>
                <a:off x="5848667" y="3257323"/>
                <a:ext cx="353175" cy="214739"/>
              </a:xfrm>
              <a:prstGeom prst="round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imes" panose="02020603050405020304" pitchFamily="18" charset="0"/>
                  <a:cs typeface="Times" panose="02020603050405020304" pitchFamily="18" charset="0"/>
                </a:endParaRPr>
              </a:p>
            </p:txBody>
          </p:sp>
          <p:sp>
            <p:nvSpPr>
              <p:cNvPr id="100" name="Rounded Rectangle 22">
                <a:extLst>
                  <a:ext uri="{FF2B5EF4-FFF2-40B4-BE49-F238E27FC236}">
                    <a16:creationId xmlns:a16="http://schemas.microsoft.com/office/drawing/2014/main" xmlns="" id="{25FC2943-82BB-4BFF-B538-5C2F8824F9F0}"/>
                  </a:ext>
                </a:extLst>
              </p:cNvPr>
              <p:cNvSpPr/>
              <p:nvPr/>
            </p:nvSpPr>
            <p:spPr>
              <a:xfrm>
                <a:off x="5848667" y="3610636"/>
                <a:ext cx="353175" cy="214739"/>
              </a:xfrm>
              <a:prstGeom prst="round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imes" panose="02020603050405020304" pitchFamily="18" charset="0"/>
                  <a:cs typeface="Times" panose="02020603050405020304" pitchFamily="18" charset="0"/>
                </a:endParaRPr>
              </a:p>
            </p:txBody>
          </p:sp>
        </p:grpSp>
        <p:cxnSp>
          <p:nvCxnSpPr>
            <p:cNvPr id="81" name="Straight Arrow Connector 80">
              <a:extLst>
                <a:ext uri="{FF2B5EF4-FFF2-40B4-BE49-F238E27FC236}">
                  <a16:creationId xmlns:a16="http://schemas.microsoft.com/office/drawing/2014/main" xmlns="" id="{11EA2AEC-339E-4F6C-BE5B-7BA38F9393EF}"/>
                </a:ext>
              </a:extLst>
            </p:cNvPr>
            <p:cNvCxnSpPr>
              <a:cxnSpLocks/>
              <a:stCxn id="82" idx="1"/>
            </p:cNvCxnSpPr>
            <p:nvPr/>
          </p:nvCxnSpPr>
          <p:spPr>
            <a:xfrm flipH="1">
              <a:off x="7496218" y="8979619"/>
              <a:ext cx="1630641" cy="371722"/>
            </a:xfrm>
            <a:prstGeom prst="straightConnector1">
              <a:avLst/>
            </a:prstGeom>
            <a:ln w="952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2" name="TextBox 81">
              <a:extLst>
                <a:ext uri="{FF2B5EF4-FFF2-40B4-BE49-F238E27FC236}">
                  <a16:creationId xmlns:a16="http://schemas.microsoft.com/office/drawing/2014/main" xmlns="" id="{38252709-E746-4392-9500-163D99A9F0C6}"/>
                </a:ext>
              </a:extLst>
            </p:cNvPr>
            <p:cNvSpPr txBox="1"/>
            <p:nvPr/>
          </p:nvSpPr>
          <p:spPr>
            <a:xfrm>
              <a:off x="9126858" y="7851117"/>
              <a:ext cx="8428596" cy="2256996"/>
            </a:xfrm>
            <a:prstGeom prst="rect">
              <a:avLst/>
            </a:prstGeom>
            <a:noFill/>
          </p:spPr>
          <p:txBody>
            <a:bodyPr wrap="square" rtlCol="0">
              <a:spAutoFit/>
            </a:bodyPr>
            <a:lstStyle/>
            <a:p>
              <a:r>
                <a:rPr lang="en-US" sz="1000" dirty="0">
                  <a:latin typeface="Times" panose="02020603050405020304" pitchFamily="18" charset="0"/>
                  <a:cs typeface="Times" panose="02020603050405020304" pitchFamily="18" charset="0"/>
                </a:rPr>
                <a:t>Drill press</a:t>
              </a:r>
            </a:p>
          </p:txBody>
        </p:sp>
        <p:cxnSp>
          <p:nvCxnSpPr>
            <p:cNvPr id="83" name="Straight Arrow Connector 82">
              <a:extLst>
                <a:ext uri="{FF2B5EF4-FFF2-40B4-BE49-F238E27FC236}">
                  <a16:creationId xmlns:a16="http://schemas.microsoft.com/office/drawing/2014/main" xmlns="" id="{B50B0019-C8C4-4C9E-9EC0-8BCD2735F79A}"/>
                </a:ext>
              </a:extLst>
            </p:cNvPr>
            <p:cNvCxnSpPr/>
            <p:nvPr/>
          </p:nvCxnSpPr>
          <p:spPr>
            <a:xfrm flipH="1">
              <a:off x="7340440" y="11833183"/>
              <a:ext cx="1630654" cy="762826"/>
            </a:xfrm>
            <a:prstGeom prst="straightConnector1">
              <a:avLst/>
            </a:prstGeom>
            <a:ln w="952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xmlns="" id="{4EA2FE53-B902-44AF-A62B-97C662C60E88}"/>
                </a:ext>
              </a:extLst>
            </p:cNvPr>
            <p:cNvCxnSpPr/>
            <p:nvPr/>
          </p:nvCxnSpPr>
          <p:spPr>
            <a:xfrm flipH="1">
              <a:off x="7561654" y="15835187"/>
              <a:ext cx="1533436" cy="199194"/>
            </a:xfrm>
            <a:prstGeom prst="straightConnector1">
              <a:avLst/>
            </a:prstGeom>
            <a:ln w="952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5" name="TextBox 84">
              <a:extLst>
                <a:ext uri="{FF2B5EF4-FFF2-40B4-BE49-F238E27FC236}">
                  <a16:creationId xmlns:a16="http://schemas.microsoft.com/office/drawing/2014/main" xmlns="" id="{6C88158C-2699-44E7-A571-C508D59BB823}"/>
                </a:ext>
              </a:extLst>
            </p:cNvPr>
            <p:cNvSpPr txBox="1"/>
            <p:nvPr/>
          </p:nvSpPr>
          <p:spPr>
            <a:xfrm>
              <a:off x="8559422" y="10723802"/>
              <a:ext cx="8996041" cy="2256996"/>
            </a:xfrm>
            <a:prstGeom prst="rect">
              <a:avLst/>
            </a:prstGeom>
            <a:noFill/>
          </p:spPr>
          <p:txBody>
            <a:bodyPr wrap="square" rtlCol="0">
              <a:spAutoFit/>
            </a:bodyPr>
            <a:lstStyle/>
            <a:p>
              <a:r>
                <a:rPr lang="en-US" sz="1000" dirty="0">
                  <a:latin typeface="Times" panose="02020603050405020304" pitchFamily="18" charset="0"/>
                  <a:cs typeface="Times" panose="02020603050405020304" pitchFamily="18" charset="0"/>
                </a:rPr>
                <a:t>Custom Pulley</a:t>
              </a:r>
            </a:p>
          </p:txBody>
        </p:sp>
        <p:sp>
          <p:nvSpPr>
            <p:cNvPr id="86" name="TextBox 85">
              <a:extLst>
                <a:ext uri="{FF2B5EF4-FFF2-40B4-BE49-F238E27FC236}">
                  <a16:creationId xmlns:a16="http://schemas.microsoft.com/office/drawing/2014/main" xmlns="" id="{ACA12A0E-5D3E-4A55-8C23-B345A245C919}"/>
                </a:ext>
              </a:extLst>
            </p:cNvPr>
            <p:cNvSpPr txBox="1"/>
            <p:nvPr/>
          </p:nvSpPr>
          <p:spPr>
            <a:xfrm>
              <a:off x="8582624" y="14943015"/>
              <a:ext cx="9036984" cy="2256996"/>
            </a:xfrm>
            <a:prstGeom prst="rect">
              <a:avLst/>
            </a:prstGeom>
            <a:noFill/>
          </p:spPr>
          <p:txBody>
            <a:bodyPr wrap="square" rtlCol="0">
              <a:spAutoFit/>
            </a:bodyPr>
            <a:lstStyle/>
            <a:p>
              <a:r>
                <a:rPr lang="en-US" sz="1000" dirty="0">
                  <a:latin typeface="Times" panose="02020603050405020304" pitchFamily="18" charset="0"/>
                  <a:cs typeface="Times" panose="02020603050405020304" pitchFamily="18" charset="0"/>
                </a:rPr>
                <a:t>Weight (15lbs</a:t>
              </a:r>
              <a:r>
                <a:rPr lang="en-US" sz="800" dirty="0">
                  <a:latin typeface="Times" panose="02020603050405020304" pitchFamily="18" charset="0"/>
                  <a:cs typeface="Times" panose="02020603050405020304" pitchFamily="18" charset="0"/>
                </a:rPr>
                <a:t>)</a:t>
              </a:r>
            </a:p>
          </p:txBody>
        </p:sp>
        <p:cxnSp>
          <p:nvCxnSpPr>
            <p:cNvPr id="87" name="Straight Arrow Connector 86">
              <a:extLst>
                <a:ext uri="{FF2B5EF4-FFF2-40B4-BE49-F238E27FC236}">
                  <a16:creationId xmlns:a16="http://schemas.microsoft.com/office/drawing/2014/main" xmlns="" id="{5A72C20D-DCAC-4B0E-92D7-A4EE549E6D09}"/>
                </a:ext>
              </a:extLst>
            </p:cNvPr>
            <p:cNvCxnSpPr/>
            <p:nvPr/>
          </p:nvCxnSpPr>
          <p:spPr>
            <a:xfrm flipH="1">
              <a:off x="7002378" y="14601835"/>
              <a:ext cx="1799273" cy="181077"/>
            </a:xfrm>
            <a:prstGeom prst="straightConnector1">
              <a:avLst/>
            </a:prstGeom>
            <a:ln w="952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8" name="TextBox 87">
              <a:extLst>
                <a:ext uri="{FF2B5EF4-FFF2-40B4-BE49-F238E27FC236}">
                  <a16:creationId xmlns:a16="http://schemas.microsoft.com/office/drawing/2014/main" xmlns="" id="{0502CDDA-1D9A-4978-8406-FC71F715DD2B}"/>
                </a:ext>
              </a:extLst>
            </p:cNvPr>
            <p:cNvSpPr txBox="1"/>
            <p:nvPr/>
          </p:nvSpPr>
          <p:spPr>
            <a:xfrm>
              <a:off x="8413604" y="13541359"/>
              <a:ext cx="7251989" cy="2256996"/>
            </a:xfrm>
            <a:prstGeom prst="rect">
              <a:avLst/>
            </a:prstGeom>
            <a:noFill/>
          </p:spPr>
          <p:txBody>
            <a:bodyPr wrap="square" rtlCol="0">
              <a:spAutoFit/>
            </a:bodyPr>
            <a:lstStyle/>
            <a:p>
              <a:r>
                <a:rPr lang="en-US" sz="1000" dirty="0">
                  <a:latin typeface="Times" panose="02020603050405020304" pitchFamily="18" charset="0"/>
                  <a:cs typeface="Times" panose="02020603050405020304" pitchFamily="18" charset="0"/>
                </a:rPr>
                <a:t>String</a:t>
              </a:r>
              <a:endParaRPr lang="en-US" sz="800" dirty="0">
                <a:latin typeface="Times" panose="02020603050405020304" pitchFamily="18" charset="0"/>
                <a:cs typeface="Times" panose="02020603050405020304" pitchFamily="18" charset="0"/>
              </a:endParaRPr>
            </a:p>
          </p:txBody>
        </p:sp>
      </p:grpSp>
      <p:sp>
        <p:nvSpPr>
          <p:cNvPr id="2" name="Slide Number Placeholder 1"/>
          <p:cNvSpPr>
            <a:spLocks noGrp="1"/>
          </p:cNvSpPr>
          <p:nvPr>
            <p:ph type="sldNum" sz="quarter" idx="12"/>
          </p:nvPr>
        </p:nvSpPr>
        <p:spPr>
          <a:xfrm>
            <a:off x="6896268" y="6480044"/>
            <a:ext cx="2133600" cy="365125"/>
          </a:xfrm>
        </p:spPr>
        <p:txBody>
          <a:bodyPr/>
          <a:lstStyle/>
          <a:p>
            <a:fld id="{4E57AD28-D0A0-5245-849C-EA4BAD512B75}" type="slidenum">
              <a:rPr lang="en-US" smtClean="0"/>
              <a:t>26</a:t>
            </a:fld>
            <a:endParaRPr lang="en-US" dirty="0"/>
          </a:p>
        </p:txBody>
      </p:sp>
      <p:sp>
        <p:nvSpPr>
          <p:cNvPr id="5" name="TextBox 4">
            <a:extLst>
              <a:ext uri="{FF2B5EF4-FFF2-40B4-BE49-F238E27FC236}">
                <a16:creationId xmlns:a16="http://schemas.microsoft.com/office/drawing/2014/main" xmlns="" id="{DD69B7ED-9884-45C9-B918-1D7B8CF733B5}"/>
              </a:ext>
            </a:extLst>
          </p:cNvPr>
          <p:cNvSpPr txBox="1"/>
          <p:nvPr/>
        </p:nvSpPr>
        <p:spPr>
          <a:xfrm>
            <a:off x="3778510" y="2275068"/>
            <a:ext cx="5346764" cy="907941"/>
          </a:xfrm>
          <a:prstGeom prst="rect">
            <a:avLst/>
          </a:prstGeom>
          <a:noFill/>
          <a:ln w="15875">
            <a:noFill/>
          </a:ln>
        </p:spPr>
        <p:txBody>
          <a:bodyPr wrap="square" rtlCol="0">
            <a:spAutoFit/>
          </a:bodyPr>
          <a:lstStyle/>
          <a:p>
            <a:r>
              <a:rPr lang="en-US" sz="1200" b="1" u="sng" dirty="0">
                <a:solidFill>
                  <a:srgbClr val="000000"/>
                </a:solidFill>
                <a:latin typeface="Times New Roman"/>
                <a:cs typeface="Times New Roman"/>
              </a:rPr>
              <a:t>Test Programs:</a:t>
            </a:r>
          </a:p>
          <a:p>
            <a:endParaRPr lang="en-US" sz="500" b="1" u="sng" dirty="0">
              <a:solidFill>
                <a:srgbClr val="000000"/>
              </a:solidFill>
              <a:latin typeface="Times New Roman"/>
              <a:cs typeface="Times New Roman"/>
            </a:endParaRPr>
          </a:p>
          <a:p>
            <a:pPr marL="190410" indent="-190410">
              <a:buAutoNum type="arabicPeriod"/>
            </a:pPr>
            <a:r>
              <a:rPr lang="en-US" sz="1200" b="1" dirty="0">
                <a:solidFill>
                  <a:srgbClr val="000000"/>
                </a:solidFill>
                <a:latin typeface="Times New Roman"/>
                <a:cs typeface="Times New Roman"/>
              </a:rPr>
              <a:t>User Testing: </a:t>
            </a:r>
            <a:r>
              <a:rPr lang="en-US" sz="1200" dirty="0">
                <a:solidFill>
                  <a:srgbClr val="000000"/>
                </a:solidFill>
                <a:latin typeface="Times New Roman"/>
                <a:cs typeface="Times New Roman"/>
              </a:rPr>
              <a:t>5 minute test, 4 users, 4 locks/user, 4 materials tested</a:t>
            </a:r>
            <a:endParaRPr lang="en-US" sz="1200" b="1" dirty="0">
              <a:solidFill>
                <a:srgbClr val="000000"/>
              </a:solidFill>
              <a:latin typeface="Times New Roman"/>
              <a:cs typeface="Times New Roman"/>
            </a:endParaRPr>
          </a:p>
          <a:p>
            <a:pPr marL="190410" indent="-190410">
              <a:buAutoNum type="arabicPeriod"/>
            </a:pPr>
            <a:r>
              <a:rPr lang="en-US" sz="1200" b="1" dirty="0">
                <a:solidFill>
                  <a:srgbClr val="000000"/>
                </a:solidFill>
                <a:latin typeface="Times New Roman"/>
                <a:cs typeface="Times New Roman"/>
              </a:rPr>
              <a:t>Drill Press Test:</a:t>
            </a:r>
            <a:r>
              <a:rPr lang="en-US" sz="1200" dirty="0">
                <a:solidFill>
                  <a:srgbClr val="000000"/>
                </a:solidFill>
                <a:latin typeface="Times New Roman"/>
                <a:cs typeface="Times New Roman"/>
              </a:rPr>
              <a:t> constant force applied, 5 min. test, 20 samples, drill rate recorded</a:t>
            </a:r>
            <a:endParaRPr lang="en-US" sz="1200" b="1" dirty="0">
              <a:solidFill>
                <a:srgbClr val="000000"/>
              </a:solidFill>
              <a:latin typeface="Times New Roman"/>
              <a:cs typeface="Times New Roman"/>
            </a:endParaRPr>
          </a:p>
        </p:txBody>
      </p:sp>
      <p:sp>
        <p:nvSpPr>
          <p:cNvPr id="71" name="TextBox 70">
            <a:extLst>
              <a:ext uri="{FF2B5EF4-FFF2-40B4-BE49-F238E27FC236}">
                <a16:creationId xmlns:a16="http://schemas.microsoft.com/office/drawing/2014/main" xmlns="" id="{F73A4B51-8EEA-4531-BBF7-DAAF5FC3C068}"/>
              </a:ext>
            </a:extLst>
          </p:cNvPr>
          <p:cNvSpPr txBox="1"/>
          <p:nvPr/>
        </p:nvSpPr>
        <p:spPr>
          <a:xfrm>
            <a:off x="3909235" y="813885"/>
            <a:ext cx="4577397" cy="1200329"/>
          </a:xfrm>
          <a:prstGeom prst="rect">
            <a:avLst/>
          </a:prstGeom>
          <a:noFill/>
          <a:ln w="15875">
            <a:noFill/>
          </a:ln>
        </p:spPr>
        <p:txBody>
          <a:bodyPr wrap="square" rtlCol="0">
            <a:spAutoFit/>
          </a:bodyPr>
          <a:lstStyle/>
          <a:p>
            <a:r>
              <a:rPr lang="en-US" sz="1200" b="1" u="sng" dirty="0">
                <a:solidFill>
                  <a:srgbClr val="000000"/>
                </a:solidFill>
                <a:latin typeface="Times New Roman"/>
                <a:cs typeface="Times New Roman"/>
              </a:rPr>
              <a:t>Considerations for Material Solution:</a:t>
            </a:r>
          </a:p>
          <a:p>
            <a:pPr marL="142852" indent="-142852">
              <a:buFont typeface="Arial"/>
              <a:buChar char="•"/>
            </a:pPr>
            <a:r>
              <a:rPr lang="en-US" sz="1200" dirty="0">
                <a:solidFill>
                  <a:srgbClr val="000000"/>
                </a:solidFill>
                <a:latin typeface="Times New Roman"/>
                <a:cs typeface="Times New Roman"/>
              </a:rPr>
              <a:t>Hardened material to prevent direct access to locking mechanism</a:t>
            </a:r>
          </a:p>
          <a:p>
            <a:pPr marL="142852" indent="-142852">
              <a:buFont typeface="Arial"/>
              <a:buChar char="•"/>
            </a:pPr>
            <a:r>
              <a:rPr lang="en-US" sz="1200" dirty="0">
                <a:solidFill>
                  <a:srgbClr val="000000"/>
                </a:solidFill>
                <a:latin typeface="Times New Roman"/>
                <a:cs typeface="Times New Roman"/>
              </a:rPr>
              <a:t>Divert drill bit away from vulnerable regions of lock</a:t>
            </a:r>
          </a:p>
          <a:p>
            <a:pPr marL="142852" indent="-142852">
              <a:buFont typeface="Arial"/>
              <a:buChar char="•"/>
            </a:pPr>
            <a:r>
              <a:rPr lang="en-US" sz="1200" dirty="0">
                <a:solidFill>
                  <a:srgbClr val="000000"/>
                </a:solidFill>
                <a:latin typeface="Times New Roman"/>
                <a:cs typeface="Times New Roman"/>
              </a:rPr>
              <a:t>Gum up drill bit to render the cutting surface useless</a:t>
            </a:r>
          </a:p>
          <a:p>
            <a:pPr marL="142852" indent="-142852">
              <a:buFont typeface="Arial"/>
              <a:buChar char="•"/>
            </a:pPr>
            <a:r>
              <a:rPr lang="en-US" sz="1200" dirty="0">
                <a:solidFill>
                  <a:srgbClr val="000000"/>
                </a:solidFill>
                <a:latin typeface="Times New Roman"/>
                <a:cs typeface="Times New Roman"/>
              </a:rPr>
              <a:t>Snag drill bit on fibrous composite material</a:t>
            </a:r>
          </a:p>
          <a:p>
            <a:pPr marL="142852" indent="-142852">
              <a:buFont typeface="Arial"/>
              <a:buChar char="•"/>
            </a:pPr>
            <a:r>
              <a:rPr lang="en-US" sz="1200" dirty="0">
                <a:solidFill>
                  <a:srgbClr val="000000"/>
                </a:solidFill>
                <a:latin typeface="Times New Roman"/>
                <a:cs typeface="Times New Roman"/>
              </a:rPr>
              <a:t>Strategically place and orient insert to maximize lock protection</a:t>
            </a:r>
          </a:p>
        </p:txBody>
      </p:sp>
      <p:sp>
        <p:nvSpPr>
          <p:cNvPr id="73" name="TextBox 72">
            <a:extLst>
              <a:ext uri="{FF2B5EF4-FFF2-40B4-BE49-F238E27FC236}">
                <a16:creationId xmlns:a16="http://schemas.microsoft.com/office/drawing/2014/main" xmlns="" id="{61E68988-3841-49D7-94E9-540915A6A359}"/>
              </a:ext>
            </a:extLst>
          </p:cNvPr>
          <p:cNvSpPr txBox="1"/>
          <p:nvPr/>
        </p:nvSpPr>
        <p:spPr>
          <a:xfrm>
            <a:off x="146976" y="2265282"/>
            <a:ext cx="3106946" cy="830997"/>
          </a:xfrm>
          <a:prstGeom prst="rect">
            <a:avLst/>
          </a:prstGeom>
          <a:noFill/>
          <a:ln w="15875">
            <a:noFill/>
          </a:ln>
        </p:spPr>
        <p:txBody>
          <a:bodyPr wrap="square" rtlCol="0">
            <a:spAutoFit/>
          </a:bodyPr>
          <a:lstStyle/>
          <a:p>
            <a:r>
              <a:rPr lang="en-US" sz="1200" b="1" i="1" dirty="0">
                <a:latin typeface="Times New Roman"/>
                <a:cs typeface="Times New Roman"/>
              </a:rPr>
              <a:t>Objective:</a:t>
            </a:r>
          </a:p>
          <a:p>
            <a:r>
              <a:rPr lang="en-US" sz="1200" dirty="0">
                <a:latin typeface="Times New Roman"/>
                <a:cs typeface="Times New Roman"/>
              </a:rPr>
              <a:t>Develop an inexpensive materials idea that will integrate with the existing supply chain and manufacturing flow to eliminate vulnerabilities</a:t>
            </a:r>
          </a:p>
        </p:txBody>
      </p:sp>
      <p:sp>
        <p:nvSpPr>
          <p:cNvPr id="74" name="TextBox 73">
            <a:extLst>
              <a:ext uri="{FF2B5EF4-FFF2-40B4-BE49-F238E27FC236}">
                <a16:creationId xmlns:a16="http://schemas.microsoft.com/office/drawing/2014/main" xmlns="" id="{CA055102-9F14-418D-AD56-89819D074A0A}"/>
              </a:ext>
            </a:extLst>
          </p:cNvPr>
          <p:cNvSpPr txBox="1"/>
          <p:nvPr/>
        </p:nvSpPr>
        <p:spPr>
          <a:xfrm>
            <a:off x="188025" y="3292597"/>
            <a:ext cx="3106946" cy="1450012"/>
          </a:xfrm>
          <a:prstGeom prst="rect">
            <a:avLst/>
          </a:prstGeom>
          <a:noFill/>
          <a:ln w="15875">
            <a:noFill/>
          </a:ln>
        </p:spPr>
        <p:txBody>
          <a:bodyPr wrap="square" rtlCol="0">
            <a:spAutoFit/>
          </a:bodyPr>
          <a:lstStyle/>
          <a:p>
            <a:pPr>
              <a:lnSpc>
                <a:spcPct val="110000"/>
              </a:lnSpc>
            </a:pPr>
            <a:r>
              <a:rPr lang="en-US" sz="1100" b="1" i="1" dirty="0">
                <a:solidFill>
                  <a:srgbClr val="000000"/>
                </a:solidFill>
                <a:latin typeface="Times New Roman"/>
                <a:cs typeface="Times New Roman"/>
              </a:rPr>
              <a:t>Design Requirements: </a:t>
            </a:r>
          </a:p>
          <a:p>
            <a:pPr marL="742593" lvl="1" indent="-285612">
              <a:lnSpc>
                <a:spcPct val="110000"/>
              </a:lnSpc>
              <a:buFont typeface="Arial"/>
              <a:buChar char="•"/>
            </a:pPr>
            <a:r>
              <a:rPr lang="en-US" sz="1100" dirty="0">
                <a:solidFill>
                  <a:srgbClr val="000000"/>
                </a:solidFill>
                <a:latin typeface="Times New Roman"/>
                <a:cs typeface="Times New Roman"/>
              </a:rPr>
              <a:t>Maintain assembly time</a:t>
            </a:r>
          </a:p>
          <a:p>
            <a:pPr marL="742593" lvl="1" indent="-285612">
              <a:lnSpc>
                <a:spcPct val="110000"/>
              </a:lnSpc>
              <a:buFont typeface="Arial"/>
              <a:buChar char="•"/>
            </a:pPr>
            <a:r>
              <a:rPr lang="en-US" sz="1100" dirty="0">
                <a:solidFill>
                  <a:srgbClr val="000000"/>
                </a:solidFill>
                <a:latin typeface="Times New Roman"/>
                <a:cs typeface="Times New Roman"/>
              </a:rPr>
              <a:t>Minimize lock modifications </a:t>
            </a:r>
          </a:p>
          <a:p>
            <a:pPr marL="742593" lvl="1" indent="-285612">
              <a:lnSpc>
                <a:spcPct val="110000"/>
              </a:lnSpc>
              <a:buFont typeface="Arial"/>
              <a:buChar char="•"/>
            </a:pPr>
            <a:r>
              <a:rPr lang="en-US" sz="1100" dirty="0">
                <a:solidFill>
                  <a:srgbClr val="000000"/>
                </a:solidFill>
                <a:latin typeface="Times New Roman"/>
                <a:cs typeface="Times New Roman"/>
              </a:rPr>
              <a:t>Do not increase costs</a:t>
            </a:r>
          </a:p>
          <a:p>
            <a:pPr marL="742593" lvl="1" indent="-285612">
              <a:lnSpc>
                <a:spcPct val="110000"/>
              </a:lnSpc>
              <a:buFont typeface="Arial"/>
              <a:buChar char="•"/>
            </a:pPr>
            <a:r>
              <a:rPr lang="en-US" sz="1100" dirty="0">
                <a:solidFill>
                  <a:srgbClr val="000000"/>
                </a:solidFill>
                <a:latin typeface="Times New Roman"/>
                <a:cs typeface="Times New Roman"/>
              </a:rPr>
              <a:t>Do not compromise functionality </a:t>
            </a:r>
          </a:p>
          <a:p>
            <a:pPr marL="742593" lvl="1" indent="-285612">
              <a:lnSpc>
                <a:spcPct val="110000"/>
              </a:lnSpc>
              <a:buFont typeface="Arial"/>
              <a:buChar char="•"/>
            </a:pPr>
            <a:endParaRPr lang="en-US" sz="400" dirty="0">
              <a:solidFill>
                <a:srgbClr val="000000"/>
              </a:solidFill>
              <a:latin typeface="Times New Roman"/>
              <a:cs typeface="Times New Roman"/>
            </a:endParaRPr>
          </a:p>
          <a:p>
            <a:pPr>
              <a:lnSpc>
                <a:spcPct val="110000"/>
              </a:lnSpc>
            </a:pPr>
            <a:r>
              <a:rPr lang="en-US" sz="1100" b="1" i="1" dirty="0">
                <a:solidFill>
                  <a:srgbClr val="000000"/>
                </a:solidFill>
                <a:latin typeface="Times New Roman"/>
                <a:cs typeface="Times New Roman"/>
              </a:rPr>
              <a:t>Security Requirements:</a:t>
            </a:r>
          </a:p>
          <a:p>
            <a:pPr>
              <a:lnSpc>
                <a:spcPct val="110000"/>
              </a:lnSpc>
            </a:pPr>
            <a:r>
              <a:rPr lang="en-US" sz="1100" dirty="0">
                <a:solidFill>
                  <a:srgbClr val="000000"/>
                </a:solidFill>
                <a:latin typeface="Times"/>
                <a:cs typeface="Times"/>
              </a:rPr>
              <a:t>BHMA/ANSI 156.30 high security standard</a:t>
            </a:r>
          </a:p>
        </p:txBody>
      </p:sp>
      <p:sp>
        <p:nvSpPr>
          <p:cNvPr id="10" name="Rectangle: Rounded Corners 9">
            <a:extLst>
              <a:ext uri="{FF2B5EF4-FFF2-40B4-BE49-F238E27FC236}">
                <a16:creationId xmlns:a16="http://schemas.microsoft.com/office/drawing/2014/main" xmlns="" id="{DCB9B36B-AF4D-4FE1-94DC-7E76534324B9}"/>
              </a:ext>
            </a:extLst>
          </p:cNvPr>
          <p:cNvSpPr/>
          <p:nvPr/>
        </p:nvSpPr>
        <p:spPr>
          <a:xfrm>
            <a:off x="151754" y="2218092"/>
            <a:ext cx="3129463" cy="914400"/>
          </a:xfrm>
          <a:prstGeom prst="roundRect">
            <a:avLst/>
          </a:prstGeom>
          <a:noFill/>
          <a:ln w="28575">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Rounded Corners 75">
            <a:extLst>
              <a:ext uri="{FF2B5EF4-FFF2-40B4-BE49-F238E27FC236}">
                <a16:creationId xmlns:a16="http://schemas.microsoft.com/office/drawing/2014/main" xmlns="" id="{6D47F885-F5A0-4A09-AF26-378525ED237A}"/>
              </a:ext>
            </a:extLst>
          </p:cNvPr>
          <p:cNvSpPr/>
          <p:nvPr/>
        </p:nvSpPr>
        <p:spPr>
          <a:xfrm>
            <a:off x="140414" y="3285423"/>
            <a:ext cx="3129463" cy="1477806"/>
          </a:xfrm>
          <a:prstGeom prst="roundRect">
            <a:avLst/>
          </a:prstGeom>
          <a:noFill/>
          <a:ln w="28575">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Rectangle: Rounded Corners 102">
            <a:extLst>
              <a:ext uri="{FF2B5EF4-FFF2-40B4-BE49-F238E27FC236}">
                <a16:creationId xmlns:a16="http://schemas.microsoft.com/office/drawing/2014/main" xmlns="" id="{792A3BA8-F861-4917-BC50-CEF536181CBA}"/>
              </a:ext>
            </a:extLst>
          </p:cNvPr>
          <p:cNvSpPr/>
          <p:nvPr/>
        </p:nvSpPr>
        <p:spPr>
          <a:xfrm>
            <a:off x="3670272" y="2211369"/>
            <a:ext cx="5016528" cy="982014"/>
          </a:xfrm>
          <a:prstGeom prst="roundRect">
            <a:avLst/>
          </a:prstGeom>
          <a:noFill/>
          <a:ln w="28575">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Rectangle: Rounded Corners 103">
            <a:extLst>
              <a:ext uri="{FF2B5EF4-FFF2-40B4-BE49-F238E27FC236}">
                <a16:creationId xmlns:a16="http://schemas.microsoft.com/office/drawing/2014/main" xmlns="" id="{038797FA-E40D-4CB2-8E86-66A3A2284A56}"/>
              </a:ext>
            </a:extLst>
          </p:cNvPr>
          <p:cNvSpPr/>
          <p:nvPr/>
        </p:nvSpPr>
        <p:spPr>
          <a:xfrm>
            <a:off x="3647206" y="789803"/>
            <a:ext cx="5007078" cy="1284710"/>
          </a:xfrm>
          <a:prstGeom prst="roundRect">
            <a:avLst/>
          </a:prstGeom>
          <a:noFill/>
          <a:ln w="28575">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xmlns="" id="{77075264-0180-4F8A-AF3C-3089D67262B5}"/>
              </a:ext>
            </a:extLst>
          </p:cNvPr>
          <p:cNvSpPr txBox="1"/>
          <p:nvPr/>
        </p:nvSpPr>
        <p:spPr>
          <a:xfrm>
            <a:off x="3228065" y="5064051"/>
            <a:ext cx="5600341" cy="1369606"/>
          </a:xfrm>
          <a:prstGeom prst="rect">
            <a:avLst/>
          </a:prstGeom>
          <a:noFill/>
          <a:ln w="15875">
            <a:noFill/>
          </a:ln>
        </p:spPr>
        <p:txBody>
          <a:bodyPr wrap="square" rtlCol="0">
            <a:spAutoFit/>
          </a:bodyPr>
          <a:lstStyle/>
          <a:p>
            <a:r>
              <a:rPr lang="en-US" sz="1200" b="1" u="sng" dirty="0">
                <a:solidFill>
                  <a:srgbClr val="000000"/>
                </a:solidFill>
                <a:latin typeface="Times New Roman"/>
                <a:cs typeface="Times New Roman"/>
              </a:rPr>
              <a:t>Discussion &amp; Future Work: </a:t>
            </a:r>
          </a:p>
          <a:p>
            <a:endParaRPr lang="en-US" sz="500" b="1" u="sng" dirty="0">
              <a:solidFill>
                <a:srgbClr val="000000"/>
              </a:solidFill>
              <a:latin typeface="Times New Roman"/>
              <a:cs typeface="Times New Roman"/>
            </a:endParaRPr>
          </a:p>
          <a:p>
            <a:pPr>
              <a:lnSpc>
                <a:spcPct val="110000"/>
              </a:lnSpc>
            </a:pPr>
            <a:r>
              <a:rPr lang="en-US" sz="1200" dirty="0">
                <a:solidFill>
                  <a:srgbClr val="000000"/>
                </a:solidFill>
                <a:latin typeface="Times New Roman"/>
                <a:cs typeface="Times New Roman"/>
              </a:rPr>
              <a:t>In the drill press test all inserts were fully enclosed in aluminum channels and a vice. In user testing there were gaps between the inserts and lock case, which proved detrimental to the success of some materials. In the future, lock modifications should be made to simplify the insert design and ensure it fits tightly in the lock. Additionally, large scale testing should be completed and manufacturing should be streamlined</a:t>
            </a:r>
          </a:p>
        </p:txBody>
      </p:sp>
      <p:sp>
        <p:nvSpPr>
          <p:cNvPr id="106" name="Rectangle: Rounded Corners 105">
            <a:extLst>
              <a:ext uri="{FF2B5EF4-FFF2-40B4-BE49-F238E27FC236}">
                <a16:creationId xmlns:a16="http://schemas.microsoft.com/office/drawing/2014/main" xmlns="" id="{A06D4797-829B-474E-8B60-41E080E06437}"/>
              </a:ext>
            </a:extLst>
          </p:cNvPr>
          <p:cNvSpPr/>
          <p:nvPr/>
        </p:nvSpPr>
        <p:spPr>
          <a:xfrm>
            <a:off x="3199329" y="5007904"/>
            <a:ext cx="5629077" cy="1447214"/>
          </a:xfrm>
          <a:prstGeom prst="roundRect">
            <a:avLst/>
          </a:prstGeom>
          <a:noFill/>
          <a:ln w="28575">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12520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3926" y="0"/>
            <a:ext cx="9144000" cy="696244"/>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lIns="19047" tIns="9523" rIns="19047" bIns="9523" spcCol="0" rtlCol="0" anchor="ctr"/>
          <a:lstStyle/>
          <a:p>
            <a:pPr algn="ctr"/>
            <a:endParaRPr lang="en-US"/>
          </a:p>
        </p:txBody>
      </p:sp>
      <p:cxnSp>
        <p:nvCxnSpPr>
          <p:cNvPr id="3" name="Straight Connector 2">
            <a:extLst>
              <a:ext uri="{FF2B5EF4-FFF2-40B4-BE49-F238E27FC236}">
                <a16:creationId xmlns:a16="http://schemas.microsoft.com/office/drawing/2014/main" xmlns="" id="{02D03789-5EF9-4B68-B7C8-28DF5B86282C}"/>
              </a:ext>
            </a:extLst>
          </p:cNvPr>
          <p:cNvCxnSpPr>
            <a:cxnSpLocks/>
          </p:cNvCxnSpPr>
          <p:nvPr/>
        </p:nvCxnSpPr>
        <p:spPr>
          <a:xfrm flipH="1">
            <a:off x="0" y="699628"/>
            <a:ext cx="9144000" cy="0"/>
          </a:xfrm>
          <a:prstGeom prst="line">
            <a:avLst/>
          </a:prstGeom>
          <a:ln w="28575" cmpd="sng">
            <a:solidFill>
              <a:srgbClr val="000000"/>
            </a:solidFill>
          </a:ln>
        </p:spPr>
        <p:style>
          <a:lnRef idx="3">
            <a:schemeClr val="accent3"/>
          </a:lnRef>
          <a:fillRef idx="0">
            <a:schemeClr val="accent3"/>
          </a:fillRef>
          <a:effectRef idx="2">
            <a:schemeClr val="accent3"/>
          </a:effectRef>
          <a:fontRef idx="minor">
            <a:schemeClr val="tx1"/>
          </a:fontRef>
        </p:style>
      </p:cxnSp>
      <p:sp>
        <p:nvSpPr>
          <p:cNvPr id="7" name="TextBox 6">
            <a:extLst>
              <a:ext uri="{FF2B5EF4-FFF2-40B4-BE49-F238E27FC236}">
                <a16:creationId xmlns:a16="http://schemas.microsoft.com/office/drawing/2014/main" xmlns="" id="{397475B3-9DC1-4EF8-BDD6-89D25E6A489A}"/>
              </a:ext>
            </a:extLst>
          </p:cNvPr>
          <p:cNvSpPr txBox="1"/>
          <p:nvPr/>
        </p:nvSpPr>
        <p:spPr>
          <a:xfrm>
            <a:off x="125332" y="285537"/>
            <a:ext cx="8436429" cy="403957"/>
          </a:xfrm>
          <a:prstGeom prst="rect">
            <a:avLst/>
          </a:prstGeom>
          <a:noFill/>
        </p:spPr>
        <p:txBody>
          <a:bodyPr wrap="square" lIns="19047" tIns="9523" rIns="19047" bIns="9523" rtlCol="0">
            <a:spAutoFit/>
          </a:bodyPr>
          <a:lstStyle/>
          <a:p>
            <a:r>
              <a:rPr lang="en-US" sz="2500" b="1" dirty="0">
                <a:latin typeface="Times"/>
                <a:cs typeface="Times"/>
              </a:rPr>
              <a:t>Design and Analysis of Dynamic Systems Lab Research</a:t>
            </a:r>
          </a:p>
        </p:txBody>
      </p:sp>
      <p:sp>
        <p:nvSpPr>
          <p:cNvPr id="36" name="Title 1">
            <a:extLst>
              <a:ext uri="{FF2B5EF4-FFF2-40B4-BE49-F238E27FC236}">
                <a16:creationId xmlns:a16="http://schemas.microsoft.com/office/drawing/2014/main" xmlns="" id="{F8951BA3-7A43-4ABD-B181-47AAECEFBD0F}"/>
              </a:ext>
            </a:extLst>
          </p:cNvPr>
          <p:cNvSpPr txBox="1">
            <a:spLocks/>
          </p:cNvSpPr>
          <p:nvPr/>
        </p:nvSpPr>
        <p:spPr>
          <a:xfrm>
            <a:off x="472436" y="1052300"/>
            <a:ext cx="8229600" cy="1143000"/>
          </a:xfrm>
          <a:prstGeom prst="rect">
            <a:avLst/>
          </a:prstGeom>
        </p:spPr>
        <p:txBody>
          <a:bodyPr vert="horz" lIns="91395" tIns="45699" rIns="91395" bIns="45699" rtlCol="0" anchor="ctr">
            <a:normAutofit/>
          </a:bodyPr>
          <a:lstStyle>
            <a:lvl1pPr algn="ctr" defTabSz="2193859" rtl="0" eaLnBrk="1" latinLnBrk="0" hangingPunct="1">
              <a:spcBef>
                <a:spcPct val="0"/>
              </a:spcBef>
              <a:buNone/>
              <a:defRPr sz="21100" kern="1200">
                <a:solidFill>
                  <a:schemeClr val="tx1"/>
                </a:solidFill>
                <a:latin typeface="+mj-lt"/>
                <a:ea typeface="+mj-ea"/>
                <a:cs typeface="+mj-cs"/>
              </a:defRPr>
            </a:lvl1pPr>
          </a:lstStyle>
          <a:p>
            <a:pPr algn="l"/>
            <a:endParaRPr lang="en-US" sz="2000" dirty="0"/>
          </a:p>
        </p:txBody>
      </p:sp>
      <p:sp>
        <p:nvSpPr>
          <p:cNvPr id="6" name="Slide Number Placeholder 5"/>
          <p:cNvSpPr>
            <a:spLocks noGrp="1"/>
          </p:cNvSpPr>
          <p:nvPr>
            <p:ph type="sldNum" sz="quarter" idx="12"/>
          </p:nvPr>
        </p:nvSpPr>
        <p:spPr/>
        <p:txBody>
          <a:bodyPr/>
          <a:lstStyle/>
          <a:p>
            <a:fld id="{4E57AD28-D0A0-5245-849C-EA4BAD512B75}" type="slidenum">
              <a:rPr lang="en-US" smtClean="0"/>
              <a:t>27</a:t>
            </a:fld>
            <a:endParaRPr lang="en-US" dirty="0"/>
          </a:p>
        </p:txBody>
      </p:sp>
      <p:sp>
        <p:nvSpPr>
          <p:cNvPr id="27" name="TextBox 26">
            <a:extLst>
              <a:ext uri="{FF2B5EF4-FFF2-40B4-BE49-F238E27FC236}">
                <a16:creationId xmlns:a16="http://schemas.microsoft.com/office/drawing/2014/main" xmlns="" id="{0C81FDF8-3F45-4174-B15B-66F9D168E5B9}"/>
              </a:ext>
            </a:extLst>
          </p:cNvPr>
          <p:cNvSpPr txBox="1"/>
          <p:nvPr/>
        </p:nvSpPr>
        <p:spPr>
          <a:xfrm>
            <a:off x="95138" y="861415"/>
            <a:ext cx="9144000" cy="1125308"/>
          </a:xfrm>
          <a:prstGeom prst="rect">
            <a:avLst/>
          </a:prstGeom>
          <a:noFill/>
        </p:spPr>
        <p:txBody>
          <a:bodyPr wrap="square" lIns="19047" tIns="9523" rIns="19047" bIns="9523" rtlCol="0">
            <a:spAutoFit/>
          </a:bodyPr>
          <a:lstStyle/>
          <a:p>
            <a:pPr marL="285704" indent="-285704">
              <a:buFont typeface="+mj-lt"/>
              <a:buAutoNum type="arabicPeriod"/>
            </a:pPr>
            <a:r>
              <a:rPr lang="en-US" sz="2400" dirty="0">
                <a:latin typeface="Times"/>
                <a:cs typeface="Times"/>
              </a:rPr>
              <a:t>Inverted Pendulum</a:t>
            </a:r>
          </a:p>
          <a:p>
            <a:endParaRPr lang="en-US" sz="2400" b="1" dirty="0">
              <a:latin typeface="Times"/>
              <a:cs typeface="Times"/>
            </a:endParaRPr>
          </a:p>
          <a:p>
            <a:pPr marL="285704" indent="-285704">
              <a:buFont typeface="+mj-lt"/>
              <a:buAutoNum type="arabicPeriod"/>
            </a:pPr>
            <a:r>
              <a:rPr lang="en-US" sz="2400" dirty="0">
                <a:latin typeface="Times"/>
                <a:cs typeface="Times"/>
              </a:rPr>
              <a:t>Videos of Inverted Pendulum</a:t>
            </a:r>
          </a:p>
        </p:txBody>
      </p:sp>
    </p:spTree>
    <p:extLst>
      <p:ext uri="{BB962C8B-B14F-4D97-AF65-F5344CB8AC3E}">
        <p14:creationId xmlns:p14="http://schemas.microsoft.com/office/powerpoint/2010/main" val="4392988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Macintosh HD:Users:ArturoBrito:Desktop:Pictures Of Work:INVERTEDPENDULUMPROTO2-ISOMETRIC.TIF">
            <a:extLst>
              <a:ext uri="{FF2B5EF4-FFF2-40B4-BE49-F238E27FC236}">
                <a16:creationId xmlns:a16="http://schemas.microsoft.com/office/drawing/2014/main" xmlns="" id="{3C2DEE09-7EA1-4D8C-93A7-D878094650C5}"/>
              </a:ext>
            </a:extLst>
          </p:cNvPr>
          <p:cNvPicPr/>
          <p:nvPr/>
        </p:nvPicPr>
        <p:blipFill rotWithShape="1">
          <a:blip r:embed="rId2" cstate="print">
            <a:extLst>
              <a:ext uri="{28A0092B-C50C-407E-A947-70E740481C1C}">
                <a14:useLocalDpi xmlns:a14="http://schemas.microsoft.com/office/drawing/2010/main"/>
              </a:ext>
            </a:extLst>
          </a:blip>
          <a:srcRect l="20987" t="2857" r="21968" b="703"/>
          <a:stretch/>
        </p:blipFill>
        <p:spPr bwMode="auto">
          <a:xfrm>
            <a:off x="4419135" y="3486029"/>
            <a:ext cx="4114775" cy="3315058"/>
          </a:xfrm>
          <a:prstGeom prst="rect">
            <a:avLst/>
          </a:prstGeom>
          <a:noFill/>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xmlns="" id="{397475B3-9DC1-4EF8-BDD6-89D25E6A489A}"/>
              </a:ext>
            </a:extLst>
          </p:cNvPr>
          <p:cNvSpPr txBox="1"/>
          <p:nvPr/>
        </p:nvSpPr>
        <p:spPr>
          <a:xfrm>
            <a:off x="97481" y="341236"/>
            <a:ext cx="8436429" cy="403957"/>
          </a:xfrm>
          <a:prstGeom prst="rect">
            <a:avLst/>
          </a:prstGeom>
          <a:noFill/>
        </p:spPr>
        <p:txBody>
          <a:bodyPr wrap="square" lIns="19047" tIns="9523" rIns="19047" bIns="9523" rtlCol="0">
            <a:spAutoFit/>
          </a:bodyPr>
          <a:lstStyle/>
          <a:p>
            <a:r>
              <a:rPr lang="en-US" sz="2500" b="1" dirty="0">
                <a:latin typeface="Times"/>
                <a:cs typeface="Times"/>
              </a:rPr>
              <a:t>Inverted Pendulum</a:t>
            </a:r>
          </a:p>
        </p:txBody>
      </p:sp>
      <p:sp>
        <p:nvSpPr>
          <p:cNvPr id="36" name="Title 1">
            <a:extLst>
              <a:ext uri="{FF2B5EF4-FFF2-40B4-BE49-F238E27FC236}">
                <a16:creationId xmlns:a16="http://schemas.microsoft.com/office/drawing/2014/main" xmlns="" id="{F8951BA3-7A43-4ABD-B181-47AAECEFBD0F}"/>
              </a:ext>
            </a:extLst>
          </p:cNvPr>
          <p:cNvSpPr txBox="1">
            <a:spLocks/>
          </p:cNvSpPr>
          <p:nvPr/>
        </p:nvSpPr>
        <p:spPr>
          <a:xfrm>
            <a:off x="472436" y="1052300"/>
            <a:ext cx="8229600" cy="1143000"/>
          </a:xfrm>
          <a:prstGeom prst="rect">
            <a:avLst/>
          </a:prstGeom>
        </p:spPr>
        <p:txBody>
          <a:bodyPr vert="horz" lIns="91395" tIns="45699" rIns="91395" bIns="45699" rtlCol="0" anchor="ctr">
            <a:normAutofit/>
          </a:bodyPr>
          <a:lstStyle>
            <a:lvl1pPr algn="ctr" defTabSz="2193859" rtl="0" eaLnBrk="1" latinLnBrk="0" hangingPunct="1">
              <a:spcBef>
                <a:spcPct val="0"/>
              </a:spcBef>
              <a:buNone/>
              <a:defRPr sz="21100" kern="1200">
                <a:solidFill>
                  <a:schemeClr val="tx1"/>
                </a:solidFill>
                <a:latin typeface="+mj-lt"/>
                <a:ea typeface="+mj-ea"/>
                <a:cs typeface="+mj-cs"/>
              </a:defRPr>
            </a:lvl1pPr>
          </a:lstStyle>
          <a:p>
            <a:pPr algn="l"/>
            <a:endParaRPr lang="en-US" sz="2000" dirty="0"/>
          </a:p>
        </p:txBody>
      </p:sp>
      <p:sp>
        <p:nvSpPr>
          <p:cNvPr id="4" name="Rectangle 3"/>
          <p:cNvSpPr/>
          <p:nvPr/>
        </p:nvSpPr>
        <p:spPr>
          <a:xfrm>
            <a:off x="4777666" y="6636995"/>
            <a:ext cx="3551067" cy="203898"/>
          </a:xfrm>
          <a:prstGeom prst="rect">
            <a:avLst/>
          </a:prstGeom>
        </p:spPr>
        <p:txBody>
          <a:bodyPr wrap="square" lIns="19047" tIns="9523" rIns="19047" bIns="9523">
            <a:spAutoFit/>
          </a:bodyPr>
          <a:lstStyle/>
          <a:p>
            <a:pPr algn="ctr"/>
            <a:r>
              <a:rPr lang="en-US" sz="1200" i="1" dirty="0">
                <a:latin typeface="Times"/>
                <a:cs typeface="Times"/>
              </a:rPr>
              <a:t>Image of </a:t>
            </a:r>
            <a:r>
              <a:rPr lang="en-US" sz="1200" i="1" dirty="0" err="1">
                <a:latin typeface="Times"/>
                <a:cs typeface="Times"/>
              </a:rPr>
              <a:t>SolidWorks</a:t>
            </a:r>
            <a:r>
              <a:rPr lang="en-US" sz="1200" i="1" dirty="0">
                <a:latin typeface="Times"/>
                <a:cs typeface="Times"/>
              </a:rPr>
              <a:t> Inverted Pendulum</a:t>
            </a:r>
            <a:endParaRPr lang="en-US" sz="1200" i="1" dirty="0"/>
          </a:p>
        </p:txBody>
      </p:sp>
      <p:sp>
        <p:nvSpPr>
          <p:cNvPr id="11" name="Rectangle 10">
            <a:extLst>
              <a:ext uri="{FF2B5EF4-FFF2-40B4-BE49-F238E27FC236}">
                <a16:creationId xmlns:a16="http://schemas.microsoft.com/office/drawing/2014/main" xmlns="" id="{6B203DAA-9907-4E7C-8342-969D29A756DA}"/>
              </a:ext>
            </a:extLst>
          </p:cNvPr>
          <p:cNvSpPr/>
          <p:nvPr/>
        </p:nvSpPr>
        <p:spPr>
          <a:xfrm>
            <a:off x="83555" y="1166973"/>
            <a:ext cx="9037816" cy="3554805"/>
          </a:xfrm>
          <a:prstGeom prst="rect">
            <a:avLst/>
          </a:prstGeom>
          <a:ln>
            <a:noFill/>
          </a:ln>
        </p:spPr>
        <p:txBody>
          <a:bodyPr wrap="square" lIns="91425" tIns="45713" rIns="91425" bIns="45713">
            <a:spAutoFit/>
          </a:bodyPr>
          <a:lstStyle/>
          <a:p>
            <a:r>
              <a:rPr lang="en-US" sz="1500" b="1" dirty="0">
                <a:latin typeface="Times"/>
                <a:cs typeface="Times"/>
              </a:rPr>
              <a:t>Aim: </a:t>
            </a:r>
            <a:r>
              <a:rPr lang="en-US" sz="1500" dirty="0">
                <a:latin typeface="Times"/>
                <a:cs typeface="Times"/>
              </a:rPr>
              <a:t>Redesign the control systems lab to use an inverted pendulum rather than a haptic paddle for students in their Junior year to learn about control theory in dynamic systems</a:t>
            </a:r>
          </a:p>
          <a:p>
            <a:endParaRPr lang="en-US" sz="1500" b="1" dirty="0">
              <a:latin typeface="Times"/>
              <a:cs typeface="Times"/>
            </a:endParaRPr>
          </a:p>
          <a:p>
            <a:r>
              <a:rPr lang="en-US" sz="1500" b="1" dirty="0">
                <a:latin typeface="Times"/>
                <a:cs typeface="Times"/>
              </a:rPr>
              <a:t>Description of Work: </a:t>
            </a:r>
          </a:p>
          <a:p>
            <a:pPr marL="178565" indent="-178565">
              <a:buFont typeface="Arial"/>
              <a:buChar char="•"/>
            </a:pPr>
            <a:r>
              <a:rPr lang="en-US" sz="1500" dirty="0">
                <a:latin typeface="Times"/>
                <a:cs typeface="Times"/>
              </a:rPr>
              <a:t>Theoretically solved for the governing equations of the system given various parameters to be used for solving for the stability criterion and implementing PID control</a:t>
            </a:r>
          </a:p>
          <a:p>
            <a:pPr marL="178565" indent="-178565">
              <a:buFont typeface="Arial"/>
              <a:buChar char="•"/>
            </a:pPr>
            <a:r>
              <a:rPr lang="en-US" sz="1500" dirty="0">
                <a:latin typeface="Times"/>
                <a:cs typeface="Times"/>
              </a:rPr>
              <a:t>Parts were manufactured using water jet, laser cutter, drill press, mill, and rapid prototyping</a:t>
            </a:r>
          </a:p>
          <a:p>
            <a:pPr marL="178565" indent="-178565">
              <a:buFont typeface="Arial"/>
              <a:buChar char="•"/>
            </a:pPr>
            <a:r>
              <a:rPr lang="en-US" sz="1500" dirty="0">
                <a:latin typeface="Times"/>
                <a:cs typeface="Times"/>
              </a:rPr>
              <a:t>Simplified manufacturing process by reducing the number of manufactured parts, streamlining assembly of components, and documenting process for future pendulum replicas</a:t>
            </a:r>
          </a:p>
          <a:p>
            <a:endParaRPr lang="en-US" sz="1500" dirty="0">
              <a:latin typeface="Times"/>
              <a:cs typeface="Times"/>
            </a:endParaRPr>
          </a:p>
          <a:p>
            <a:r>
              <a:rPr lang="en-US" sz="1500" b="1" dirty="0">
                <a:latin typeface="Times"/>
                <a:cs typeface="Times"/>
              </a:rPr>
              <a:t>Results: </a:t>
            </a:r>
          </a:p>
          <a:p>
            <a:pPr marL="178565" indent="-178565">
              <a:buFont typeface="Arial"/>
              <a:buChar char="•"/>
            </a:pPr>
            <a:r>
              <a:rPr lang="en-US" sz="1500" dirty="0">
                <a:latin typeface="Times"/>
                <a:cs typeface="Times"/>
              </a:rPr>
              <a:t>Successfully designed and manufactured pendulum </a:t>
            </a:r>
          </a:p>
          <a:p>
            <a:r>
              <a:rPr lang="en-US" sz="1500" dirty="0">
                <a:latin typeface="Times"/>
                <a:cs typeface="Times"/>
              </a:rPr>
              <a:t>    components as well as aided in implementing PID</a:t>
            </a:r>
          </a:p>
          <a:p>
            <a:r>
              <a:rPr lang="en-US" sz="1500" dirty="0">
                <a:latin typeface="Times"/>
                <a:cs typeface="Times"/>
              </a:rPr>
              <a:t>    control to balance pendulum upright</a:t>
            </a:r>
            <a:r>
              <a:rPr lang="en-US" sz="1500" b="1" dirty="0">
                <a:latin typeface="Times"/>
                <a:cs typeface="Times"/>
              </a:rPr>
              <a:t> </a:t>
            </a:r>
            <a:r>
              <a:rPr lang="en-US" sz="1500" dirty="0">
                <a:latin typeface="Times"/>
                <a:cs typeface="Times"/>
              </a:rPr>
              <a:t>even when</a:t>
            </a:r>
          </a:p>
          <a:p>
            <a:r>
              <a:rPr lang="en-US" sz="1500" dirty="0">
                <a:latin typeface="Times"/>
                <a:cs typeface="Times"/>
              </a:rPr>
              <a:t>    external perturbations were introduced to the system </a:t>
            </a:r>
          </a:p>
        </p:txBody>
      </p:sp>
      <p:cxnSp>
        <p:nvCxnSpPr>
          <p:cNvPr id="16" name="Straight Connector 15">
            <a:extLst>
              <a:ext uri="{FF2B5EF4-FFF2-40B4-BE49-F238E27FC236}">
                <a16:creationId xmlns:a16="http://schemas.microsoft.com/office/drawing/2014/main" xmlns="" id="{02D03789-5EF9-4B68-B7C8-28DF5B86282C}"/>
              </a:ext>
            </a:extLst>
          </p:cNvPr>
          <p:cNvCxnSpPr>
            <a:cxnSpLocks/>
          </p:cNvCxnSpPr>
          <p:nvPr/>
        </p:nvCxnSpPr>
        <p:spPr>
          <a:xfrm flipH="1">
            <a:off x="31750" y="731378"/>
            <a:ext cx="9144000" cy="0"/>
          </a:xfrm>
          <a:prstGeom prst="line">
            <a:avLst/>
          </a:prstGeom>
          <a:ln w="28575" cmpd="sng">
            <a:solidFill>
              <a:srgbClr val="000000"/>
            </a:solidFill>
          </a:ln>
        </p:spPr>
        <p:style>
          <a:lnRef idx="3">
            <a:schemeClr val="accent3"/>
          </a:lnRef>
          <a:fillRef idx="0">
            <a:schemeClr val="accent3"/>
          </a:fillRef>
          <a:effectRef idx="2">
            <a:schemeClr val="accent3"/>
          </a:effectRef>
          <a:fontRef idx="minor">
            <a:schemeClr val="tx1"/>
          </a:fontRef>
        </p:style>
      </p:cxnSp>
      <p:sp>
        <p:nvSpPr>
          <p:cNvPr id="21" name="Slide Number Placeholder 20"/>
          <p:cNvSpPr>
            <a:spLocks noGrp="1"/>
          </p:cNvSpPr>
          <p:nvPr>
            <p:ph type="sldNum" sz="quarter" idx="12"/>
          </p:nvPr>
        </p:nvSpPr>
        <p:spPr/>
        <p:txBody>
          <a:bodyPr/>
          <a:lstStyle/>
          <a:p>
            <a:fld id="{4E57AD28-D0A0-5245-849C-EA4BAD512B75}" type="slidenum">
              <a:rPr lang="en-US" smtClean="0"/>
              <a:t>28</a:t>
            </a:fld>
            <a:endParaRPr lang="en-US" dirty="0"/>
          </a:p>
        </p:txBody>
      </p:sp>
      <p:sp>
        <p:nvSpPr>
          <p:cNvPr id="20" name="Rectangle 19">
            <a:extLst>
              <a:ext uri="{FF2B5EF4-FFF2-40B4-BE49-F238E27FC236}">
                <a16:creationId xmlns:a16="http://schemas.microsoft.com/office/drawing/2014/main" xmlns="" id="{1503C4C4-F779-4C39-90D6-B012290A2A9C}"/>
              </a:ext>
            </a:extLst>
          </p:cNvPr>
          <p:cNvSpPr/>
          <p:nvPr/>
        </p:nvSpPr>
        <p:spPr>
          <a:xfrm>
            <a:off x="95509" y="726869"/>
            <a:ext cx="9034565" cy="265453"/>
          </a:xfrm>
          <a:prstGeom prst="rect">
            <a:avLst/>
          </a:prstGeom>
        </p:spPr>
        <p:txBody>
          <a:bodyPr wrap="square" lIns="19047" tIns="9523" rIns="19047" bIns="9523">
            <a:spAutoFit/>
          </a:bodyPr>
          <a:lstStyle/>
          <a:p>
            <a:r>
              <a:rPr lang="en-US" sz="1600" i="1" dirty="0">
                <a:latin typeface="Times"/>
                <a:cs typeface="Times"/>
              </a:rPr>
              <a:t>Design and Analysis of Dynamic System Lab							           May 2016 - August 2017</a:t>
            </a:r>
          </a:p>
        </p:txBody>
      </p:sp>
    </p:spTree>
    <p:extLst>
      <p:ext uri="{BB962C8B-B14F-4D97-AF65-F5344CB8AC3E}">
        <p14:creationId xmlns:p14="http://schemas.microsoft.com/office/powerpoint/2010/main" val="1997673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4517571" y="6313714"/>
            <a:ext cx="4217052" cy="307777"/>
          </a:xfrm>
          <a:prstGeom prst="rect">
            <a:avLst/>
          </a:prstGeom>
          <a:noFill/>
        </p:spPr>
        <p:txBody>
          <a:bodyPr wrap="none" rtlCol="0">
            <a:spAutoFit/>
          </a:bodyPr>
          <a:lstStyle/>
          <a:p>
            <a:r>
              <a:rPr lang="en-US" sz="1400" i="1" dirty="0">
                <a:latin typeface="Times"/>
                <a:cs typeface="Times"/>
              </a:rPr>
              <a:t>Video of pendulum behavior when approaching stability</a:t>
            </a:r>
          </a:p>
        </p:txBody>
      </p:sp>
      <p:sp>
        <p:nvSpPr>
          <p:cNvPr id="7" name="TextBox 6">
            <a:extLst>
              <a:ext uri="{FF2B5EF4-FFF2-40B4-BE49-F238E27FC236}">
                <a16:creationId xmlns:a16="http://schemas.microsoft.com/office/drawing/2014/main" xmlns="" id="{397475B3-9DC1-4EF8-BDD6-89D25E6A489A}"/>
              </a:ext>
            </a:extLst>
          </p:cNvPr>
          <p:cNvSpPr txBox="1"/>
          <p:nvPr/>
        </p:nvSpPr>
        <p:spPr>
          <a:xfrm>
            <a:off x="97481" y="341236"/>
            <a:ext cx="8436429" cy="403957"/>
          </a:xfrm>
          <a:prstGeom prst="rect">
            <a:avLst/>
          </a:prstGeom>
          <a:noFill/>
        </p:spPr>
        <p:txBody>
          <a:bodyPr wrap="square" lIns="19047" tIns="9523" rIns="19047" bIns="9523" rtlCol="0">
            <a:spAutoFit/>
          </a:bodyPr>
          <a:lstStyle/>
          <a:p>
            <a:r>
              <a:rPr lang="en-US" sz="2500" b="1" dirty="0">
                <a:latin typeface="Times"/>
                <a:cs typeface="Times"/>
              </a:rPr>
              <a:t>Videos of Inverted Pendulum</a:t>
            </a:r>
          </a:p>
        </p:txBody>
      </p:sp>
      <p:sp>
        <p:nvSpPr>
          <p:cNvPr id="36" name="Title 1">
            <a:extLst>
              <a:ext uri="{FF2B5EF4-FFF2-40B4-BE49-F238E27FC236}">
                <a16:creationId xmlns:a16="http://schemas.microsoft.com/office/drawing/2014/main" xmlns="" id="{F8951BA3-7A43-4ABD-B181-47AAECEFBD0F}"/>
              </a:ext>
            </a:extLst>
          </p:cNvPr>
          <p:cNvSpPr txBox="1">
            <a:spLocks/>
          </p:cNvSpPr>
          <p:nvPr/>
        </p:nvSpPr>
        <p:spPr>
          <a:xfrm>
            <a:off x="472436" y="1052300"/>
            <a:ext cx="8229600" cy="1143000"/>
          </a:xfrm>
          <a:prstGeom prst="rect">
            <a:avLst/>
          </a:prstGeom>
        </p:spPr>
        <p:txBody>
          <a:bodyPr vert="horz" lIns="91395" tIns="45699" rIns="91395" bIns="45699" rtlCol="0" anchor="ctr">
            <a:normAutofit/>
          </a:bodyPr>
          <a:lstStyle>
            <a:lvl1pPr algn="ctr" defTabSz="2193859" rtl="0" eaLnBrk="1" latinLnBrk="0" hangingPunct="1">
              <a:spcBef>
                <a:spcPct val="0"/>
              </a:spcBef>
              <a:buNone/>
              <a:defRPr sz="21100" kern="1200">
                <a:solidFill>
                  <a:schemeClr val="tx1"/>
                </a:solidFill>
                <a:latin typeface="+mj-lt"/>
                <a:ea typeface="+mj-ea"/>
                <a:cs typeface="+mj-cs"/>
              </a:defRPr>
            </a:lvl1pPr>
          </a:lstStyle>
          <a:p>
            <a:pPr algn="l"/>
            <a:endParaRPr lang="en-US" sz="2000" dirty="0"/>
          </a:p>
        </p:txBody>
      </p:sp>
      <p:cxnSp>
        <p:nvCxnSpPr>
          <p:cNvPr id="16" name="Straight Connector 15">
            <a:extLst>
              <a:ext uri="{FF2B5EF4-FFF2-40B4-BE49-F238E27FC236}">
                <a16:creationId xmlns:a16="http://schemas.microsoft.com/office/drawing/2014/main" xmlns="" id="{02D03789-5EF9-4B68-B7C8-28DF5B86282C}"/>
              </a:ext>
            </a:extLst>
          </p:cNvPr>
          <p:cNvCxnSpPr>
            <a:cxnSpLocks/>
          </p:cNvCxnSpPr>
          <p:nvPr/>
        </p:nvCxnSpPr>
        <p:spPr>
          <a:xfrm flipH="1">
            <a:off x="31750" y="731378"/>
            <a:ext cx="9144000" cy="0"/>
          </a:xfrm>
          <a:prstGeom prst="line">
            <a:avLst/>
          </a:prstGeom>
          <a:ln w="28575" cmpd="sng">
            <a:solidFill>
              <a:srgbClr val="000000"/>
            </a:solidFill>
          </a:ln>
        </p:spPr>
        <p:style>
          <a:lnRef idx="3">
            <a:schemeClr val="accent3"/>
          </a:lnRef>
          <a:fillRef idx="0">
            <a:schemeClr val="accent3"/>
          </a:fillRef>
          <a:effectRef idx="2">
            <a:schemeClr val="accent3"/>
          </a:effectRef>
          <a:fontRef idx="minor">
            <a:schemeClr val="tx1"/>
          </a:fontRef>
        </p:style>
      </p:cxnSp>
      <p:sp>
        <p:nvSpPr>
          <p:cNvPr id="21" name="Slide Number Placeholder 20"/>
          <p:cNvSpPr>
            <a:spLocks noGrp="1"/>
          </p:cNvSpPr>
          <p:nvPr>
            <p:ph type="sldNum" sz="quarter" idx="12"/>
          </p:nvPr>
        </p:nvSpPr>
        <p:spPr>
          <a:xfrm>
            <a:off x="6818243" y="6414497"/>
            <a:ext cx="2133600" cy="365125"/>
          </a:xfrm>
        </p:spPr>
        <p:txBody>
          <a:bodyPr/>
          <a:lstStyle/>
          <a:p>
            <a:fld id="{4E57AD28-D0A0-5245-849C-EA4BAD512B75}" type="slidenum">
              <a:rPr lang="en-US" smtClean="0"/>
              <a:t>29</a:t>
            </a:fld>
            <a:endParaRPr lang="en-US" dirty="0"/>
          </a:p>
        </p:txBody>
      </p:sp>
      <p:sp>
        <p:nvSpPr>
          <p:cNvPr id="20" name="Rectangle 19">
            <a:extLst>
              <a:ext uri="{FF2B5EF4-FFF2-40B4-BE49-F238E27FC236}">
                <a16:creationId xmlns:a16="http://schemas.microsoft.com/office/drawing/2014/main" xmlns="" id="{1503C4C4-F779-4C39-90D6-B012290A2A9C}"/>
              </a:ext>
            </a:extLst>
          </p:cNvPr>
          <p:cNvSpPr/>
          <p:nvPr/>
        </p:nvSpPr>
        <p:spPr>
          <a:xfrm>
            <a:off x="95509" y="822405"/>
            <a:ext cx="9034565" cy="480897"/>
          </a:xfrm>
          <a:prstGeom prst="rect">
            <a:avLst/>
          </a:prstGeom>
        </p:spPr>
        <p:txBody>
          <a:bodyPr wrap="square" lIns="19047" tIns="9523" rIns="19047" bIns="9523">
            <a:spAutoFit/>
          </a:bodyPr>
          <a:lstStyle/>
          <a:p>
            <a:r>
              <a:rPr lang="en-US" sz="1500" b="1" dirty="0">
                <a:latin typeface="Times"/>
                <a:cs typeface="Times"/>
              </a:rPr>
              <a:t>Description: </a:t>
            </a:r>
            <a:r>
              <a:rPr lang="en-US" sz="1500" dirty="0">
                <a:latin typeface="Times"/>
                <a:cs typeface="Times"/>
              </a:rPr>
              <a:t>Video of students testing limits of stability criterion of the inverted pendulum as well as video of an inverted pendulum’s behavior as PID control is approaching stability</a:t>
            </a:r>
          </a:p>
        </p:txBody>
      </p:sp>
      <p:pic>
        <p:nvPicPr>
          <p:cNvPr id="10" name="Inverted Pendulum.mp4">
            <a:hlinkClick r:id="" action="ppaction://media"/>
            <a:extLst>
              <a:ext uri="{FF2B5EF4-FFF2-40B4-BE49-F238E27FC236}">
                <a16:creationId xmlns:a16="http://schemas.microsoft.com/office/drawing/2014/main" xmlns="" id="{F30EBB9E-82B7-4C1D-887C-6D0D767835F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92288" y="1494300"/>
            <a:ext cx="2727832" cy="4837534"/>
          </a:xfrm>
          <a:prstGeom prst="rect">
            <a:avLst/>
          </a:prstGeom>
        </p:spPr>
      </p:pic>
      <p:pic>
        <p:nvPicPr>
          <p:cNvPr id="12" name="Dancing Pendulum.mp4">
            <a:hlinkClick r:id="" action="ppaction://media"/>
            <a:extLst>
              <a:ext uri="{FF2B5EF4-FFF2-40B4-BE49-F238E27FC236}">
                <a16:creationId xmlns:a16="http://schemas.microsoft.com/office/drawing/2014/main" xmlns="" id="{FA9F5C48-C96D-4C82-8FF8-A64BBF79B532}"/>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947068" y="1455292"/>
            <a:ext cx="2735279" cy="4849677"/>
          </a:xfrm>
          <a:prstGeom prst="rect">
            <a:avLst/>
          </a:prstGeom>
        </p:spPr>
      </p:pic>
      <p:sp>
        <p:nvSpPr>
          <p:cNvPr id="3" name="TextBox 2"/>
          <p:cNvSpPr txBox="1"/>
          <p:nvPr/>
        </p:nvSpPr>
        <p:spPr>
          <a:xfrm>
            <a:off x="576521" y="6331834"/>
            <a:ext cx="3350084" cy="307777"/>
          </a:xfrm>
          <a:prstGeom prst="rect">
            <a:avLst/>
          </a:prstGeom>
          <a:noFill/>
        </p:spPr>
        <p:txBody>
          <a:bodyPr wrap="none" rtlCol="0">
            <a:spAutoFit/>
          </a:bodyPr>
          <a:lstStyle/>
          <a:p>
            <a:r>
              <a:rPr lang="en-US" sz="1400" i="1" dirty="0">
                <a:latin typeface="Times"/>
                <a:cs typeface="Times"/>
              </a:rPr>
              <a:t>Video of students interacting with pendulum</a:t>
            </a:r>
          </a:p>
        </p:txBody>
      </p:sp>
    </p:spTree>
    <p:extLst>
      <p:ext uri="{BB962C8B-B14F-4D97-AF65-F5344CB8AC3E}">
        <p14:creationId xmlns:p14="http://schemas.microsoft.com/office/powerpoint/2010/main" val="3528188595"/>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video>
              <p:cMediaNode vol="80000">
                <p:cTn id="13" fill="hold" display="0">
                  <p:stCondLst>
                    <p:cond delay="indefinite"/>
                  </p:stCondLst>
                </p:cTn>
                <p:tgtEl>
                  <p:spTgt spid="12"/>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926" y="0"/>
            <a:ext cx="9144000" cy="696244"/>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lIns="19047" tIns="9523" rIns="19047" bIns="9523" spcCol="0" rtlCol="0" anchor="ctr"/>
          <a:lstStyle/>
          <a:p>
            <a:pPr algn="ctr"/>
            <a:endParaRPr lang="en-US"/>
          </a:p>
        </p:txBody>
      </p:sp>
      <p:cxnSp>
        <p:nvCxnSpPr>
          <p:cNvPr id="3" name="Straight Connector 2">
            <a:extLst>
              <a:ext uri="{FF2B5EF4-FFF2-40B4-BE49-F238E27FC236}">
                <a16:creationId xmlns:a16="http://schemas.microsoft.com/office/drawing/2014/main" xmlns="" id="{02D03789-5EF9-4B68-B7C8-28DF5B86282C}"/>
              </a:ext>
            </a:extLst>
          </p:cNvPr>
          <p:cNvCxnSpPr>
            <a:cxnSpLocks/>
          </p:cNvCxnSpPr>
          <p:nvPr/>
        </p:nvCxnSpPr>
        <p:spPr>
          <a:xfrm flipH="1">
            <a:off x="0" y="699628"/>
            <a:ext cx="9144000" cy="0"/>
          </a:xfrm>
          <a:prstGeom prst="line">
            <a:avLst/>
          </a:prstGeom>
          <a:ln w="28575" cmpd="sng">
            <a:solidFill>
              <a:srgbClr val="000000"/>
            </a:solidFill>
          </a:ln>
        </p:spPr>
        <p:style>
          <a:lnRef idx="3">
            <a:schemeClr val="accent3"/>
          </a:lnRef>
          <a:fillRef idx="0">
            <a:schemeClr val="accent3"/>
          </a:fillRef>
          <a:effectRef idx="2">
            <a:schemeClr val="accent3"/>
          </a:effectRef>
          <a:fontRef idx="minor">
            <a:schemeClr val="tx1"/>
          </a:fontRef>
        </p:style>
      </p:cxnSp>
      <p:sp>
        <p:nvSpPr>
          <p:cNvPr id="7" name="TextBox 6">
            <a:extLst>
              <a:ext uri="{FF2B5EF4-FFF2-40B4-BE49-F238E27FC236}">
                <a16:creationId xmlns:a16="http://schemas.microsoft.com/office/drawing/2014/main" xmlns="" id="{397475B3-9DC1-4EF8-BDD6-89D25E6A489A}"/>
              </a:ext>
            </a:extLst>
          </p:cNvPr>
          <p:cNvSpPr txBox="1"/>
          <p:nvPr/>
        </p:nvSpPr>
        <p:spPr>
          <a:xfrm>
            <a:off x="125332" y="285537"/>
            <a:ext cx="8436429" cy="403957"/>
          </a:xfrm>
          <a:prstGeom prst="rect">
            <a:avLst/>
          </a:prstGeom>
          <a:noFill/>
        </p:spPr>
        <p:txBody>
          <a:bodyPr wrap="square" lIns="19047" tIns="9523" rIns="19047" bIns="9523" rtlCol="0">
            <a:spAutoFit/>
          </a:bodyPr>
          <a:lstStyle/>
          <a:p>
            <a:r>
              <a:rPr lang="en-US" sz="2500" b="1" dirty="0">
                <a:latin typeface="Times"/>
                <a:cs typeface="Times"/>
              </a:rPr>
              <a:t>Space Telescope Science Institute Experience </a:t>
            </a:r>
          </a:p>
        </p:txBody>
      </p:sp>
      <p:sp>
        <p:nvSpPr>
          <p:cNvPr id="36" name="Title 1">
            <a:extLst>
              <a:ext uri="{FF2B5EF4-FFF2-40B4-BE49-F238E27FC236}">
                <a16:creationId xmlns:a16="http://schemas.microsoft.com/office/drawing/2014/main" xmlns="" id="{F8951BA3-7A43-4ABD-B181-47AAECEFBD0F}"/>
              </a:ext>
            </a:extLst>
          </p:cNvPr>
          <p:cNvSpPr txBox="1">
            <a:spLocks/>
          </p:cNvSpPr>
          <p:nvPr/>
        </p:nvSpPr>
        <p:spPr>
          <a:xfrm>
            <a:off x="472436" y="1052300"/>
            <a:ext cx="8229600" cy="1143000"/>
          </a:xfrm>
          <a:prstGeom prst="rect">
            <a:avLst/>
          </a:prstGeom>
        </p:spPr>
        <p:txBody>
          <a:bodyPr vert="horz" lIns="91395" tIns="45699" rIns="91395" bIns="45699" rtlCol="0" anchor="ctr">
            <a:normAutofit/>
          </a:bodyPr>
          <a:lstStyle>
            <a:lvl1pPr algn="ctr" defTabSz="2193859" rtl="0" eaLnBrk="1" latinLnBrk="0" hangingPunct="1">
              <a:spcBef>
                <a:spcPct val="0"/>
              </a:spcBef>
              <a:buNone/>
              <a:defRPr sz="21100" kern="1200">
                <a:solidFill>
                  <a:schemeClr val="tx1"/>
                </a:solidFill>
                <a:latin typeface="+mj-lt"/>
                <a:ea typeface="+mj-ea"/>
                <a:cs typeface="+mj-cs"/>
              </a:defRPr>
            </a:lvl1pPr>
          </a:lstStyle>
          <a:p>
            <a:pPr algn="l"/>
            <a:endParaRPr lang="en-US" sz="2000" dirty="0"/>
          </a:p>
        </p:txBody>
      </p:sp>
      <p:sp>
        <p:nvSpPr>
          <p:cNvPr id="6" name="Slide Number Placeholder 5"/>
          <p:cNvSpPr>
            <a:spLocks noGrp="1"/>
          </p:cNvSpPr>
          <p:nvPr>
            <p:ph type="sldNum" sz="quarter" idx="12"/>
          </p:nvPr>
        </p:nvSpPr>
        <p:spPr/>
        <p:txBody>
          <a:bodyPr/>
          <a:lstStyle/>
          <a:p>
            <a:fld id="{4E57AD28-D0A0-5245-849C-EA4BAD512B75}" type="slidenum">
              <a:rPr lang="en-US" smtClean="0"/>
              <a:t>3</a:t>
            </a:fld>
            <a:endParaRPr lang="en-US" dirty="0"/>
          </a:p>
        </p:txBody>
      </p:sp>
      <p:sp>
        <p:nvSpPr>
          <p:cNvPr id="27" name="TextBox 26">
            <a:extLst>
              <a:ext uri="{FF2B5EF4-FFF2-40B4-BE49-F238E27FC236}">
                <a16:creationId xmlns:a16="http://schemas.microsoft.com/office/drawing/2014/main" xmlns="" id="{0C81FDF8-3F45-4174-B15B-66F9D168E5B9}"/>
              </a:ext>
            </a:extLst>
          </p:cNvPr>
          <p:cNvSpPr txBox="1"/>
          <p:nvPr/>
        </p:nvSpPr>
        <p:spPr>
          <a:xfrm>
            <a:off x="169118" y="913922"/>
            <a:ext cx="9144000" cy="2819999"/>
          </a:xfrm>
          <a:prstGeom prst="rect">
            <a:avLst/>
          </a:prstGeom>
          <a:noFill/>
        </p:spPr>
        <p:txBody>
          <a:bodyPr wrap="square" lIns="19047" tIns="9523" rIns="19047" bIns="9523" rtlCol="0">
            <a:spAutoFit/>
          </a:bodyPr>
          <a:lstStyle/>
          <a:p>
            <a:pPr marL="457200" indent="-457200">
              <a:buFont typeface="+mj-lt"/>
              <a:buAutoNum type="alphaUcPeriod"/>
            </a:pPr>
            <a:r>
              <a:rPr lang="en-US" sz="2000" b="1" dirty="0">
                <a:latin typeface="Times"/>
                <a:cs typeface="Times"/>
              </a:rPr>
              <a:t> </a:t>
            </a:r>
            <a:r>
              <a:rPr lang="en-US" sz="2000" dirty="0">
                <a:latin typeface="Times"/>
                <a:cs typeface="Times"/>
              </a:rPr>
              <a:t>HiCAT Testbed Configuration Overview</a:t>
            </a:r>
          </a:p>
          <a:p>
            <a:pPr marL="914181" lvl="1" indent="-457200">
              <a:buFont typeface="+mj-lt"/>
              <a:buAutoNum type="arabicPeriod"/>
            </a:pPr>
            <a:r>
              <a:rPr lang="en-US" sz="2000" dirty="0">
                <a:latin typeface="Times"/>
                <a:cs typeface="Times"/>
              </a:rPr>
              <a:t>Tip-Tilt Apodizer Mount </a:t>
            </a:r>
            <a:endParaRPr lang="en-US" sz="2000" b="1" dirty="0">
              <a:latin typeface="Times"/>
              <a:cs typeface="Times"/>
            </a:endParaRPr>
          </a:p>
          <a:p>
            <a:pPr marL="914181" lvl="1" indent="-457200">
              <a:buFont typeface="+mj-lt"/>
              <a:buAutoNum type="arabicPeriod"/>
            </a:pPr>
            <a:r>
              <a:rPr lang="en-US" sz="2000" dirty="0">
                <a:latin typeface="Times"/>
                <a:cs typeface="Times"/>
              </a:rPr>
              <a:t>Phase Retrieval Camera Mount</a:t>
            </a:r>
          </a:p>
          <a:p>
            <a:pPr marL="914181" lvl="1" indent="-457200">
              <a:buFont typeface="+mj-lt"/>
              <a:buAutoNum type="arabicPeriod"/>
            </a:pPr>
            <a:r>
              <a:rPr lang="en-US" sz="2000" dirty="0">
                <a:latin typeface="Times"/>
                <a:cs typeface="Times"/>
              </a:rPr>
              <a:t>Initial Mirror Mount vs. Upgraded Mirror Mount</a:t>
            </a:r>
            <a:endParaRPr lang="en-US" sz="2000" b="1" dirty="0">
              <a:latin typeface="Times"/>
              <a:cs typeface="Times"/>
            </a:endParaRPr>
          </a:p>
          <a:p>
            <a:pPr marL="914181" lvl="1" indent="-457200">
              <a:buFont typeface="+mj-lt"/>
              <a:buAutoNum type="arabicPeriod"/>
            </a:pPr>
            <a:r>
              <a:rPr lang="en-US" sz="2000" dirty="0">
                <a:latin typeface="Times"/>
                <a:cs typeface="Times"/>
              </a:rPr>
              <a:t>Imaging Camera Mount</a:t>
            </a:r>
          </a:p>
          <a:p>
            <a:pPr marL="914181" lvl="1" indent="-457200">
              <a:buFont typeface="+mj-lt"/>
              <a:buAutoNum type="arabicPeriod"/>
            </a:pPr>
            <a:r>
              <a:rPr lang="en-US" sz="2000" dirty="0">
                <a:latin typeface="Times"/>
                <a:cs typeface="Times"/>
              </a:rPr>
              <a:t>LUVOIR Lyot Stop Mask</a:t>
            </a:r>
          </a:p>
          <a:p>
            <a:pPr lvl="1"/>
            <a:endParaRPr lang="en-US" sz="2000" dirty="0">
              <a:latin typeface="Times"/>
              <a:cs typeface="Times"/>
            </a:endParaRPr>
          </a:p>
          <a:p>
            <a:pPr marL="285704" indent="-285704">
              <a:buFont typeface="+mj-lt"/>
              <a:buAutoNum type="alphaUcPeriod"/>
            </a:pPr>
            <a:r>
              <a:rPr lang="en-US" sz="2000" b="1" dirty="0">
                <a:latin typeface="Times"/>
                <a:cs typeface="Times"/>
              </a:rPr>
              <a:t> </a:t>
            </a:r>
            <a:r>
              <a:rPr lang="en-US" sz="2000" dirty="0">
                <a:latin typeface="Times"/>
                <a:cs typeface="Times"/>
              </a:rPr>
              <a:t>Sheetmetal Laser Cover</a:t>
            </a:r>
            <a:endParaRPr lang="en-US" sz="2000" b="1" dirty="0">
              <a:latin typeface="Times"/>
              <a:cs typeface="Times"/>
            </a:endParaRPr>
          </a:p>
          <a:p>
            <a:r>
              <a:rPr lang="en-US" sz="2200" b="1" dirty="0">
                <a:latin typeface="Times"/>
                <a:cs typeface="Times"/>
              </a:rPr>
              <a:t> </a:t>
            </a:r>
          </a:p>
        </p:txBody>
      </p:sp>
    </p:spTree>
    <p:extLst>
      <p:ext uri="{BB962C8B-B14F-4D97-AF65-F5344CB8AC3E}">
        <p14:creationId xmlns:p14="http://schemas.microsoft.com/office/powerpoint/2010/main" val="65224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1503C4C4-F779-4C39-90D6-B012290A2A9C}"/>
              </a:ext>
            </a:extLst>
          </p:cNvPr>
          <p:cNvSpPr/>
          <p:nvPr/>
        </p:nvSpPr>
        <p:spPr>
          <a:xfrm>
            <a:off x="95509" y="698346"/>
            <a:ext cx="9034565" cy="265453"/>
          </a:xfrm>
          <a:prstGeom prst="rect">
            <a:avLst/>
          </a:prstGeom>
        </p:spPr>
        <p:txBody>
          <a:bodyPr wrap="square" lIns="19047" tIns="9523" rIns="19047" bIns="9523">
            <a:spAutoFit/>
          </a:bodyPr>
          <a:lstStyle/>
          <a:p>
            <a:r>
              <a:rPr lang="en-US" sz="1600" i="1" dirty="0">
                <a:latin typeface="Times"/>
                <a:cs typeface="Times"/>
              </a:rPr>
              <a:t>Space Telescope Science Institute										   February 2017- Present</a:t>
            </a:r>
          </a:p>
        </p:txBody>
      </p:sp>
      <p:cxnSp>
        <p:nvCxnSpPr>
          <p:cNvPr id="3" name="Straight Connector 2">
            <a:extLst>
              <a:ext uri="{FF2B5EF4-FFF2-40B4-BE49-F238E27FC236}">
                <a16:creationId xmlns:a16="http://schemas.microsoft.com/office/drawing/2014/main" xmlns="" id="{02D03789-5EF9-4B68-B7C8-28DF5B86282C}"/>
              </a:ext>
            </a:extLst>
          </p:cNvPr>
          <p:cNvCxnSpPr>
            <a:cxnSpLocks/>
          </p:cNvCxnSpPr>
          <p:nvPr/>
        </p:nvCxnSpPr>
        <p:spPr>
          <a:xfrm flipH="1">
            <a:off x="0" y="699628"/>
            <a:ext cx="9144000" cy="0"/>
          </a:xfrm>
          <a:prstGeom prst="line">
            <a:avLst/>
          </a:prstGeom>
          <a:ln w="28575" cmpd="sng">
            <a:solidFill>
              <a:srgbClr val="000000"/>
            </a:solidFill>
          </a:ln>
        </p:spPr>
        <p:style>
          <a:lnRef idx="3">
            <a:schemeClr val="accent3"/>
          </a:lnRef>
          <a:fillRef idx="0">
            <a:schemeClr val="accent3"/>
          </a:fillRef>
          <a:effectRef idx="2">
            <a:schemeClr val="accent3"/>
          </a:effectRef>
          <a:fontRef idx="minor">
            <a:schemeClr val="tx1"/>
          </a:fontRef>
        </p:style>
      </p:cxnSp>
      <p:sp>
        <p:nvSpPr>
          <p:cNvPr id="7" name="TextBox 6">
            <a:extLst>
              <a:ext uri="{FF2B5EF4-FFF2-40B4-BE49-F238E27FC236}">
                <a16:creationId xmlns:a16="http://schemas.microsoft.com/office/drawing/2014/main" xmlns="" id="{397475B3-9DC1-4EF8-BDD6-89D25E6A489A}"/>
              </a:ext>
            </a:extLst>
          </p:cNvPr>
          <p:cNvSpPr txBox="1"/>
          <p:nvPr/>
        </p:nvSpPr>
        <p:spPr>
          <a:xfrm>
            <a:off x="83555" y="299462"/>
            <a:ext cx="8436429" cy="403957"/>
          </a:xfrm>
          <a:prstGeom prst="rect">
            <a:avLst/>
          </a:prstGeom>
          <a:noFill/>
        </p:spPr>
        <p:txBody>
          <a:bodyPr wrap="square" lIns="19047" tIns="9523" rIns="19047" bIns="9523" rtlCol="0">
            <a:spAutoFit/>
          </a:bodyPr>
          <a:lstStyle/>
          <a:p>
            <a:r>
              <a:rPr lang="en-US" sz="2500" b="1" dirty="0">
                <a:latin typeface="Times"/>
                <a:cs typeface="Times"/>
              </a:rPr>
              <a:t>HiCAT </a:t>
            </a:r>
            <a:r>
              <a:rPr lang="en-US" sz="2500" b="1" dirty="0" err="1">
                <a:latin typeface="Times"/>
                <a:cs typeface="Times"/>
              </a:rPr>
              <a:t>Testbed</a:t>
            </a:r>
            <a:r>
              <a:rPr lang="en-US" sz="2500" b="1" dirty="0">
                <a:latin typeface="Times"/>
                <a:cs typeface="Times"/>
              </a:rPr>
              <a:t> Configuration- Overview</a:t>
            </a:r>
          </a:p>
        </p:txBody>
      </p:sp>
      <p:sp>
        <p:nvSpPr>
          <p:cNvPr id="34" name="Rectangle 33">
            <a:extLst>
              <a:ext uri="{FF2B5EF4-FFF2-40B4-BE49-F238E27FC236}">
                <a16:creationId xmlns:a16="http://schemas.microsoft.com/office/drawing/2014/main" xmlns="" id="{6B203DAA-9907-4E7C-8342-969D29A756DA}"/>
              </a:ext>
            </a:extLst>
          </p:cNvPr>
          <p:cNvSpPr/>
          <p:nvPr/>
        </p:nvSpPr>
        <p:spPr>
          <a:xfrm>
            <a:off x="5071011" y="1417661"/>
            <a:ext cx="4072989" cy="1569646"/>
          </a:xfrm>
          <a:prstGeom prst="rect">
            <a:avLst/>
          </a:prstGeom>
          <a:ln>
            <a:noFill/>
          </a:ln>
        </p:spPr>
        <p:txBody>
          <a:bodyPr wrap="square" lIns="91425" tIns="45713" rIns="91425" bIns="45713">
            <a:spAutoFit/>
          </a:bodyPr>
          <a:lstStyle/>
          <a:p>
            <a:r>
              <a:rPr lang="en-US" sz="1600" b="1" dirty="0">
                <a:latin typeface="Times"/>
                <a:cs typeface="Times"/>
              </a:rPr>
              <a:t>Original Problems with Testbed:</a:t>
            </a:r>
          </a:p>
          <a:p>
            <a:pPr marL="238087" indent="-238087">
              <a:buFont typeface="Arial"/>
              <a:buChar char="•"/>
            </a:pPr>
            <a:r>
              <a:rPr lang="en-US" sz="1600" dirty="0">
                <a:latin typeface="Times"/>
                <a:cs typeface="Times"/>
              </a:rPr>
              <a:t>Outdated</a:t>
            </a:r>
          </a:p>
          <a:p>
            <a:pPr marL="238087" indent="-238087">
              <a:buFont typeface="Arial"/>
              <a:buChar char="•"/>
            </a:pPr>
            <a:r>
              <a:rPr lang="en-US" sz="1600" dirty="0">
                <a:latin typeface="Times"/>
                <a:cs typeface="Times"/>
              </a:rPr>
              <a:t>Assembly Errors</a:t>
            </a:r>
          </a:p>
          <a:p>
            <a:pPr marL="238087" indent="-238087">
              <a:buFont typeface="Arial"/>
              <a:buChar char="•"/>
            </a:pPr>
            <a:r>
              <a:rPr lang="en-US" sz="1600" dirty="0">
                <a:latin typeface="Times"/>
                <a:cs typeface="Times"/>
              </a:rPr>
              <a:t>Components improperly placed on testbed</a:t>
            </a:r>
          </a:p>
          <a:p>
            <a:pPr marL="238087" indent="-238087">
              <a:buFont typeface="Arial"/>
              <a:buChar char="•"/>
            </a:pPr>
            <a:r>
              <a:rPr lang="en-US" sz="1600" dirty="0">
                <a:latin typeface="Times"/>
                <a:cs typeface="Times"/>
              </a:rPr>
              <a:t>Laser beam path needed to change iteratively with each optical set up</a:t>
            </a:r>
          </a:p>
        </p:txBody>
      </p:sp>
      <p:pic>
        <p:nvPicPr>
          <p:cNvPr id="35" name="Picture 34" descr="Macintosh HD:Users:ArturoBrito:Desktop:Pictures Of Work:Final testbed front High Quality.PDF">
            <a:extLst>
              <a:ext uri="{FF2B5EF4-FFF2-40B4-BE49-F238E27FC236}">
                <a16:creationId xmlns:a16="http://schemas.microsoft.com/office/drawing/2014/main" xmlns="" id="{2C38AE04-4102-4B8A-9165-C1E71E9502E7}"/>
              </a:ext>
            </a:extLst>
          </p:cNvPr>
          <p:cNvPicPr/>
          <p:nvPr/>
        </p:nvPicPr>
        <p:blipFill rotWithShape="1">
          <a:blip r:embed="rId3" cstate="print">
            <a:extLst>
              <a:ext uri="{28A0092B-C50C-407E-A947-70E740481C1C}">
                <a14:useLocalDpi xmlns:a14="http://schemas.microsoft.com/office/drawing/2010/main"/>
              </a:ext>
            </a:extLst>
          </a:blip>
          <a:srcRect/>
          <a:stretch/>
        </p:blipFill>
        <p:spPr bwMode="auto">
          <a:xfrm>
            <a:off x="363783" y="1336787"/>
            <a:ext cx="4384900" cy="1892641"/>
          </a:xfrm>
          <a:prstGeom prst="rect">
            <a:avLst/>
          </a:prstGeom>
          <a:noFill/>
          <a:ln>
            <a:noFill/>
          </a:ln>
          <a:extLst>
            <a:ext uri="{53640926-AAD7-44d8-BBD7-CCE9431645EC}">
              <a14:shadowObscured xmlns:a14="http://schemas.microsoft.com/office/drawing/2010/main"/>
            </a:ext>
          </a:extLst>
        </p:spPr>
      </p:pic>
      <p:sp>
        <p:nvSpPr>
          <p:cNvPr id="36" name="Title 1">
            <a:extLst>
              <a:ext uri="{FF2B5EF4-FFF2-40B4-BE49-F238E27FC236}">
                <a16:creationId xmlns:a16="http://schemas.microsoft.com/office/drawing/2014/main" xmlns="" id="{F8951BA3-7A43-4ABD-B181-47AAECEFBD0F}"/>
              </a:ext>
            </a:extLst>
          </p:cNvPr>
          <p:cNvSpPr txBox="1">
            <a:spLocks/>
          </p:cNvSpPr>
          <p:nvPr/>
        </p:nvSpPr>
        <p:spPr>
          <a:xfrm>
            <a:off x="472436" y="1052300"/>
            <a:ext cx="8229600" cy="1143000"/>
          </a:xfrm>
          <a:prstGeom prst="rect">
            <a:avLst/>
          </a:prstGeom>
        </p:spPr>
        <p:txBody>
          <a:bodyPr vert="horz" lIns="91395" tIns="45699" rIns="91395" bIns="45699" rtlCol="0" anchor="ctr">
            <a:normAutofit/>
          </a:bodyPr>
          <a:lstStyle>
            <a:lvl1pPr algn="ctr" defTabSz="2193859" rtl="0" eaLnBrk="1" latinLnBrk="0" hangingPunct="1">
              <a:spcBef>
                <a:spcPct val="0"/>
              </a:spcBef>
              <a:buNone/>
              <a:defRPr sz="21100" kern="1200">
                <a:solidFill>
                  <a:schemeClr val="tx1"/>
                </a:solidFill>
                <a:latin typeface="+mj-lt"/>
                <a:ea typeface="+mj-ea"/>
                <a:cs typeface="+mj-cs"/>
              </a:defRPr>
            </a:lvl1pPr>
          </a:lstStyle>
          <a:p>
            <a:pPr algn="l"/>
            <a:endParaRPr lang="en-US" sz="2000" dirty="0"/>
          </a:p>
        </p:txBody>
      </p:sp>
      <p:sp>
        <p:nvSpPr>
          <p:cNvPr id="2" name="TextBox 1"/>
          <p:cNvSpPr txBox="1"/>
          <p:nvPr/>
        </p:nvSpPr>
        <p:spPr>
          <a:xfrm>
            <a:off x="-13926" y="3244495"/>
            <a:ext cx="5180381" cy="450119"/>
          </a:xfrm>
          <a:prstGeom prst="rect">
            <a:avLst/>
          </a:prstGeom>
          <a:noFill/>
        </p:spPr>
        <p:txBody>
          <a:bodyPr wrap="square" lIns="19047" tIns="9523" rIns="19047" bIns="9523" rtlCol="0">
            <a:spAutoFit/>
          </a:bodyPr>
          <a:lstStyle/>
          <a:p>
            <a:pPr algn="ctr"/>
            <a:r>
              <a:rPr lang="en-US" sz="1400" i="1" dirty="0">
                <a:latin typeface="Times"/>
                <a:cs typeface="Times"/>
              </a:rPr>
              <a:t>Image of Initial HiCAT (High Contrast Imager for Complex Aperture Telescopes) Testbed Configuration prior to design modifications </a:t>
            </a:r>
          </a:p>
        </p:txBody>
      </p:sp>
      <p:pic>
        <p:nvPicPr>
          <p:cNvPr id="19" name="Picture 18" descr="Macintosh HD:Users:ArturoBrito:Desktop:Pictures Of Work:Final testbed Zernike.PDF"/>
          <p:cNvPicPr/>
          <p:nvPr/>
        </p:nvPicPr>
        <p:blipFill rotWithShape="1">
          <a:blip r:embed="rId4" cstate="print">
            <a:extLst>
              <a:ext uri="{28A0092B-C50C-407E-A947-70E740481C1C}">
                <a14:useLocalDpi xmlns:a14="http://schemas.microsoft.com/office/drawing/2010/main"/>
              </a:ext>
            </a:extLst>
          </a:blip>
          <a:srcRect/>
          <a:stretch/>
        </p:blipFill>
        <p:spPr bwMode="auto">
          <a:xfrm>
            <a:off x="306367" y="4177459"/>
            <a:ext cx="4498019" cy="2144431"/>
          </a:xfrm>
          <a:prstGeom prst="rect">
            <a:avLst/>
          </a:prstGeom>
          <a:noFill/>
          <a:ln>
            <a:noFill/>
          </a:ln>
          <a:extLst>
            <a:ext uri="{53640926-AAD7-44d8-BBD7-CCE9431645EC}">
              <a14:shadowObscured xmlns:a14="http://schemas.microsoft.com/office/drawing/2010/main"/>
            </a:ext>
          </a:extLst>
        </p:spPr>
      </p:pic>
      <p:sp>
        <p:nvSpPr>
          <p:cNvPr id="32" name="Rectangle 31">
            <a:extLst>
              <a:ext uri="{FF2B5EF4-FFF2-40B4-BE49-F238E27FC236}">
                <a16:creationId xmlns:a16="http://schemas.microsoft.com/office/drawing/2014/main" xmlns="" id="{6B203DAA-9907-4E7C-8342-969D29A756DA}"/>
              </a:ext>
            </a:extLst>
          </p:cNvPr>
          <p:cNvSpPr/>
          <p:nvPr/>
        </p:nvSpPr>
        <p:spPr>
          <a:xfrm>
            <a:off x="5002828" y="4294513"/>
            <a:ext cx="4294355" cy="2031311"/>
          </a:xfrm>
          <a:prstGeom prst="rect">
            <a:avLst/>
          </a:prstGeom>
          <a:ln>
            <a:noFill/>
          </a:ln>
        </p:spPr>
        <p:txBody>
          <a:bodyPr wrap="square" lIns="91425" tIns="45713" rIns="91425" bIns="45713">
            <a:spAutoFit/>
          </a:bodyPr>
          <a:lstStyle/>
          <a:p>
            <a:r>
              <a:rPr lang="en-US" sz="1600" b="1" dirty="0">
                <a:latin typeface="Times"/>
                <a:cs typeface="Times"/>
              </a:rPr>
              <a:t>Responsibilities: </a:t>
            </a:r>
          </a:p>
          <a:p>
            <a:pPr marL="238087" indent="-238087">
              <a:buFont typeface="Arial"/>
              <a:buChar char="•"/>
            </a:pPr>
            <a:r>
              <a:rPr lang="en-US" sz="1600" dirty="0">
                <a:latin typeface="Times"/>
                <a:cs typeface="Times"/>
              </a:rPr>
              <a:t>Led the design and manufacturing of new/upgraded optical components on testbed</a:t>
            </a:r>
          </a:p>
          <a:p>
            <a:pPr marL="238087" indent="-238087">
              <a:buFont typeface="Arial"/>
              <a:buChar char="•"/>
            </a:pPr>
            <a:r>
              <a:rPr lang="en-US" sz="1600" dirty="0">
                <a:latin typeface="Times"/>
                <a:cs typeface="Times"/>
              </a:rPr>
              <a:t>Laser beam path updated to include Zernike setup by iterating optic component configurations</a:t>
            </a:r>
          </a:p>
          <a:p>
            <a:pPr marL="238087" indent="-238087">
              <a:buFont typeface="Arial"/>
              <a:buChar char="•"/>
            </a:pPr>
            <a:endParaRPr lang="en-US" sz="1500" dirty="0">
              <a:latin typeface="Times"/>
              <a:cs typeface="Times"/>
            </a:endParaRPr>
          </a:p>
          <a:p>
            <a:endParaRPr lang="en-US" sz="1500" dirty="0">
              <a:latin typeface="Times"/>
              <a:cs typeface="Times"/>
            </a:endParaRPr>
          </a:p>
        </p:txBody>
      </p:sp>
      <p:sp>
        <p:nvSpPr>
          <p:cNvPr id="4" name="Rectangle 3"/>
          <p:cNvSpPr/>
          <p:nvPr/>
        </p:nvSpPr>
        <p:spPr>
          <a:xfrm>
            <a:off x="1503981" y="6332599"/>
            <a:ext cx="3175073" cy="234676"/>
          </a:xfrm>
          <a:prstGeom prst="rect">
            <a:avLst/>
          </a:prstGeom>
        </p:spPr>
        <p:txBody>
          <a:bodyPr wrap="square" lIns="19047" tIns="9523" rIns="19047" bIns="9523">
            <a:spAutoFit/>
          </a:bodyPr>
          <a:lstStyle/>
          <a:p>
            <a:r>
              <a:rPr lang="en-US" sz="1400" i="1" dirty="0">
                <a:latin typeface="Times"/>
                <a:cs typeface="Times"/>
              </a:rPr>
              <a:t>Image of Upgraded Components</a:t>
            </a:r>
            <a:endParaRPr lang="en-US" sz="1400" i="1" dirty="0"/>
          </a:p>
        </p:txBody>
      </p:sp>
      <p:sp>
        <p:nvSpPr>
          <p:cNvPr id="6" name="Slide Number Placeholder 5"/>
          <p:cNvSpPr>
            <a:spLocks noGrp="1"/>
          </p:cNvSpPr>
          <p:nvPr>
            <p:ph type="sldNum" sz="quarter" idx="12"/>
          </p:nvPr>
        </p:nvSpPr>
        <p:spPr/>
        <p:txBody>
          <a:bodyPr/>
          <a:lstStyle/>
          <a:p>
            <a:fld id="{4E57AD28-D0A0-5245-849C-EA4BAD512B75}" type="slidenum">
              <a:rPr lang="en-US" smtClean="0"/>
              <a:t>4</a:t>
            </a:fld>
            <a:endParaRPr lang="en-US" dirty="0"/>
          </a:p>
        </p:txBody>
      </p:sp>
      <p:sp>
        <p:nvSpPr>
          <p:cNvPr id="8" name="Oval 7"/>
          <p:cNvSpPr/>
          <p:nvPr/>
        </p:nvSpPr>
        <p:spPr>
          <a:xfrm>
            <a:off x="3331882" y="4870824"/>
            <a:ext cx="1449294" cy="1270000"/>
          </a:xfrm>
          <a:prstGeom prst="ellipse">
            <a:avLst/>
          </a:prstGeom>
          <a:noFill/>
          <a:ln w="28575"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303063" y="6394823"/>
            <a:ext cx="1281521" cy="307777"/>
          </a:xfrm>
          <a:prstGeom prst="rect">
            <a:avLst/>
          </a:prstGeom>
          <a:noFill/>
        </p:spPr>
        <p:txBody>
          <a:bodyPr wrap="none" rtlCol="0">
            <a:spAutoFit/>
          </a:bodyPr>
          <a:lstStyle/>
          <a:p>
            <a:r>
              <a:rPr lang="en-US" sz="1400" dirty="0">
                <a:latin typeface="Times"/>
                <a:cs typeface="Times"/>
              </a:rPr>
              <a:t>Zernike Set Up</a:t>
            </a:r>
          </a:p>
        </p:txBody>
      </p:sp>
      <p:cxnSp>
        <p:nvCxnSpPr>
          <p:cNvPr id="11" name="Straight Arrow Connector 10"/>
          <p:cNvCxnSpPr>
            <a:stCxn id="4" idx="3"/>
            <a:endCxn id="8" idx="5"/>
          </p:cNvCxnSpPr>
          <p:nvPr/>
        </p:nvCxnSpPr>
        <p:spPr>
          <a:xfrm flipH="1" flipV="1">
            <a:off x="4568932" y="5954837"/>
            <a:ext cx="110122" cy="4951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9911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397475B3-9DC1-4EF8-BDD6-89D25E6A489A}"/>
              </a:ext>
            </a:extLst>
          </p:cNvPr>
          <p:cNvSpPr txBox="1"/>
          <p:nvPr/>
        </p:nvSpPr>
        <p:spPr>
          <a:xfrm>
            <a:off x="55703" y="355161"/>
            <a:ext cx="8436429" cy="403957"/>
          </a:xfrm>
          <a:prstGeom prst="rect">
            <a:avLst/>
          </a:prstGeom>
          <a:noFill/>
        </p:spPr>
        <p:txBody>
          <a:bodyPr wrap="square" lIns="19047" tIns="9523" rIns="19047" bIns="9523" rtlCol="0">
            <a:spAutoFit/>
          </a:bodyPr>
          <a:lstStyle/>
          <a:p>
            <a:r>
              <a:rPr lang="en-US" sz="2500" b="1" dirty="0">
                <a:latin typeface="Times"/>
                <a:cs typeface="Times"/>
              </a:rPr>
              <a:t>HiCAT Testbed Configuration</a:t>
            </a:r>
          </a:p>
        </p:txBody>
      </p:sp>
      <p:sp>
        <p:nvSpPr>
          <p:cNvPr id="36" name="Title 1">
            <a:extLst>
              <a:ext uri="{FF2B5EF4-FFF2-40B4-BE49-F238E27FC236}">
                <a16:creationId xmlns:a16="http://schemas.microsoft.com/office/drawing/2014/main" xmlns="" id="{F8951BA3-7A43-4ABD-B181-47AAECEFBD0F}"/>
              </a:ext>
            </a:extLst>
          </p:cNvPr>
          <p:cNvSpPr txBox="1">
            <a:spLocks/>
          </p:cNvSpPr>
          <p:nvPr/>
        </p:nvSpPr>
        <p:spPr>
          <a:xfrm>
            <a:off x="444584" y="1149773"/>
            <a:ext cx="8229600" cy="1143000"/>
          </a:xfrm>
          <a:prstGeom prst="rect">
            <a:avLst/>
          </a:prstGeom>
        </p:spPr>
        <p:txBody>
          <a:bodyPr vert="horz" lIns="91395" tIns="45699" rIns="91395" bIns="45699" rtlCol="0" anchor="ctr">
            <a:normAutofit/>
          </a:bodyPr>
          <a:lstStyle>
            <a:lvl1pPr algn="ctr" defTabSz="2193859" rtl="0" eaLnBrk="1" latinLnBrk="0" hangingPunct="1">
              <a:spcBef>
                <a:spcPct val="0"/>
              </a:spcBef>
              <a:buNone/>
              <a:defRPr sz="21100" kern="1200">
                <a:solidFill>
                  <a:schemeClr val="tx1"/>
                </a:solidFill>
                <a:latin typeface="+mj-lt"/>
                <a:ea typeface="+mj-ea"/>
                <a:cs typeface="+mj-cs"/>
              </a:defRPr>
            </a:lvl1pPr>
          </a:lstStyle>
          <a:p>
            <a:pPr algn="l"/>
            <a:endParaRPr lang="en-US" sz="2000" dirty="0"/>
          </a:p>
        </p:txBody>
      </p:sp>
      <p:grpSp>
        <p:nvGrpSpPr>
          <p:cNvPr id="18" name="Group 17"/>
          <p:cNvGrpSpPr/>
          <p:nvPr/>
        </p:nvGrpSpPr>
        <p:grpSpPr>
          <a:xfrm>
            <a:off x="1252013" y="1225389"/>
            <a:ext cx="6639975" cy="3690090"/>
            <a:chOff x="1548384" y="11237505"/>
            <a:chExt cx="40794432" cy="20708112"/>
          </a:xfrm>
        </p:grpSpPr>
        <p:pic>
          <p:nvPicPr>
            <p:cNvPr id="19" name="Picture 18" descr="Macintosh HD:Users:ArturoBrito:Desktop:Pictures Of Work:Final testbed Zernike.PDF"/>
            <p:cNvPicPr/>
            <p:nvPr/>
          </p:nvPicPr>
          <p:blipFill rotWithShape="1">
            <a:blip r:embed="rId2" cstate="print">
              <a:extLst>
                <a:ext uri="{28A0092B-C50C-407E-A947-70E740481C1C}">
                  <a14:useLocalDpi xmlns:a14="http://schemas.microsoft.com/office/drawing/2010/main"/>
                </a:ext>
              </a:extLst>
            </a:blip>
            <a:srcRect/>
            <a:stretch/>
          </p:blipFill>
          <p:spPr bwMode="auto">
            <a:xfrm>
              <a:off x="1548384" y="11237505"/>
              <a:ext cx="40794432" cy="20708112"/>
            </a:xfrm>
            <a:prstGeom prst="rect">
              <a:avLst/>
            </a:prstGeom>
            <a:noFill/>
            <a:ln>
              <a:noFill/>
            </a:ln>
            <a:extLst>
              <a:ext uri="{53640926-AAD7-44d8-BBD7-CCE9431645EC}">
                <a14:shadowObscured xmlns:a14="http://schemas.microsoft.com/office/drawing/2010/main"/>
              </a:ext>
            </a:extLst>
          </p:spPr>
        </p:pic>
        <p:sp>
          <p:nvSpPr>
            <p:cNvPr id="20" name="TextBox 19"/>
            <p:cNvSpPr txBox="1"/>
            <p:nvPr/>
          </p:nvSpPr>
          <p:spPr>
            <a:xfrm>
              <a:off x="21940301" y="22885770"/>
              <a:ext cx="932310" cy="1986264"/>
            </a:xfrm>
            <a:prstGeom prst="rect">
              <a:avLst/>
            </a:prstGeom>
            <a:solidFill>
              <a:schemeClr val="bg1">
                <a:alpha val="42000"/>
              </a:schemeClr>
            </a:solidFill>
          </p:spPr>
          <p:txBody>
            <a:bodyPr wrap="square" lIns="0" rtlCol="0">
              <a:spAutoFit/>
            </a:bodyPr>
            <a:lstStyle/>
            <a:p>
              <a:r>
                <a:rPr lang="en-US" sz="1700" dirty="0"/>
                <a:t>1</a:t>
              </a:r>
            </a:p>
          </p:txBody>
        </p:sp>
        <p:sp>
          <p:nvSpPr>
            <p:cNvPr id="21" name="TextBox 20"/>
            <p:cNvSpPr txBox="1"/>
            <p:nvPr/>
          </p:nvSpPr>
          <p:spPr>
            <a:xfrm>
              <a:off x="22433350" y="20396900"/>
              <a:ext cx="766348" cy="1986264"/>
            </a:xfrm>
            <a:prstGeom prst="rect">
              <a:avLst/>
            </a:prstGeom>
            <a:solidFill>
              <a:schemeClr val="bg1">
                <a:alpha val="60000"/>
              </a:schemeClr>
            </a:solidFill>
          </p:spPr>
          <p:txBody>
            <a:bodyPr wrap="square" lIns="0" rtlCol="0">
              <a:spAutoFit/>
            </a:bodyPr>
            <a:lstStyle/>
            <a:p>
              <a:r>
                <a:rPr lang="en-US" sz="1700" dirty="0"/>
                <a:t>2</a:t>
              </a:r>
            </a:p>
          </p:txBody>
        </p:sp>
        <p:sp>
          <p:nvSpPr>
            <p:cNvPr id="22" name="TextBox 21"/>
            <p:cNvSpPr txBox="1"/>
            <p:nvPr/>
          </p:nvSpPr>
          <p:spPr>
            <a:xfrm>
              <a:off x="16530871" y="14432094"/>
              <a:ext cx="1298920" cy="1986264"/>
            </a:xfrm>
            <a:prstGeom prst="rect">
              <a:avLst/>
            </a:prstGeom>
            <a:solidFill>
              <a:schemeClr val="bg1">
                <a:alpha val="50000"/>
              </a:schemeClr>
            </a:solidFill>
          </p:spPr>
          <p:txBody>
            <a:bodyPr wrap="square" rtlCol="0">
              <a:spAutoFit/>
            </a:bodyPr>
            <a:lstStyle/>
            <a:p>
              <a:r>
                <a:rPr lang="en-US" sz="1700" dirty="0"/>
                <a:t>3</a:t>
              </a:r>
            </a:p>
          </p:txBody>
        </p:sp>
        <p:sp>
          <p:nvSpPr>
            <p:cNvPr id="23" name="TextBox 22"/>
            <p:cNvSpPr txBox="1"/>
            <p:nvPr/>
          </p:nvSpPr>
          <p:spPr>
            <a:xfrm>
              <a:off x="22996531" y="12970378"/>
              <a:ext cx="927677" cy="1986264"/>
            </a:xfrm>
            <a:prstGeom prst="rect">
              <a:avLst/>
            </a:prstGeom>
            <a:solidFill>
              <a:schemeClr val="bg1">
                <a:alpha val="51000"/>
              </a:schemeClr>
            </a:solidFill>
          </p:spPr>
          <p:txBody>
            <a:bodyPr wrap="square" lIns="0" rtlCol="0">
              <a:spAutoFit/>
            </a:bodyPr>
            <a:lstStyle/>
            <a:p>
              <a:r>
                <a:rPr lang="en-US" sz="1700" dirty="0"/>
                <a:t>4</a:t>
              </a:r>
            </a:p>
          </p:txBody>
        </p:sp>
        <p:sp>
          <p:nvSpPr>
            <p:cNvPr id="24" name="TextBox 23"/>
            <p:cNvSpPr txBox="1"/>
            <p:nvPr/>
          </p:nvSpPr>
          <p:spPr>
            <a:xfrm>
              <a:off x="34837724" y="16539573"/>
              <a:ext cx="1145627" cy="1986264"/>
            </a:xfrm>
            <a:prstGeom prst="rect">
              <a:avLst/>
            </a:prstGeom>
            <a:solidFill>
              <a:schemeClr val="bg1">
                <a:alpha val="57000"/>
              </a:schemeClr>
            </a:solidFill>
          </p:spPr>
          <p:txBody>
            <a:bodyPr wrap="square" lIns="0" rtlCol="0">
              <a:spAutoFit/>
            </a:bodyPr>
            <a:lstStyle/>
            <a:p>
              <a:r>
                <a:rPr lang="en-US" sz="1700" dirty="0"/>
                <a:t>5</a:t>
              </a:r>
            </a:p>
          </p:txBody>
        </p:sp>
      </p:grpSp>
      <p:sp>
        <p:nvSpPr>
          <p:cNvPr id="6" name="Rectangle 5"/>
          <p:cNvSpPr/>
          <p:nvPr/>
        </p:nvSpPr>
        <p:spPr>
          <a:xfrm>
            <a:off x="320292" y="5483295"/>
            <a:ext cx="8606118" cy="839974"/>
          </a:xfrm>
          <a:prstGeom prst="rect">
            <a:avLst/>
          </a:prstGeom>
        </p:spPr>
        <p:txBody>
          <a:bodyPr wrap="square" lIns="19047" tIns="9523" rIns="19047" bIns="9523">
            <a:spAutoFit/>
          </a:bodyPr>
          <a:lstStyle/>
          <a:p>
            <a:pPr algn="ctr"/>
            <a:r>
              <a:rPr lang="en-US" sz="1500" b="1" dirty="0">
                <a:latin typeface="Times"/>
                <a:cs typeface="Times"/>
              </a:rPr>
              <a:t>Upgraded Components:</a:t>
            </a:r>
          </a:p>
          <a:p>
            <a:pPr algn="ctr"/>
            <a:endParaRPr lang="en-US" sz="800" b="1" dirty="0">
              <a:latin typeface="Times"/>
              <a:cs typeface="Times"/>
            </a:endParaRPr>
          </a:p>
          <a:p>
            <a:r>
              <a:rPr lang="en-US" sz="1500" dirty="0">
                <a:latin typeface="Times"/>
                <a:cs typeface="Times"/>
              </a:rPr>
              <a:t>[1] Tip-Tilt Apodizer Mount      	 [2] Deformable Mirror Mount  	    [3] Phase Retrieval Camera Mount </a:t>
            </a:r>
          </a:p>
          <a:p>
            <a:r>
              <a:rPr lang="en-US" sz="1500" dirty="0">
                <a:latin typeface="Times"/>
                <a:cs typeface="Times"/>
              </a:rPr>
              <a:t>[4] Imaging Camera                   	 [5] Lyot Stop Mask</a:t>
            </a:r>
            <a:endParaRPr lang="en-US" sz="1500" dirty="0"/>
          </a:p>
        </p:txBody>
      </p:sp>
      <p:sp>
        <p:nvSpPr>
          <p:cNvPr id="27" name="Rectangle 26"/>
          <p:cNvSpPr/>
          <p:nvPr/>
        </p:nvSpPr>
        <p:spPr>
          <a:xfrm>
            <a:off x="3342182" y="4912262"/>
            <a:ext cx="2409156" cy="234676"/>
          </a:xfrm>
          <a:prstGeom prst="rect">
            <a:avLst/>
          </a:prstGeom>
        </p:spPr>
        <p:txBody>
          <a:bodyPr wrap="square" lIns="19047" tIns="9523" rIns="19047" bIns="9523">
            <a:spAutoFit/>
          </a:bodyPr>
          <a:lstStyle/>
          <a:p>
            <a:r>
              <a:rPr lang="en-US" sz="1400" i="1" dirty="0">
                <a:latin typeface="Times"/>
                <a:cs typeface="Times"/>
              </a:rPr>
              <a:t>Image of Upgraded Components</a:t>
            </a:r>
            <a:endParaRPr lang="en-US" sz="1400" i="1" dirty="0"/>
          </a:p>
        </p:txBody>
      </p:sp>
      <p:sp>
        <p:nvSpPr>
          <p:cNvPr id="15" name="TextBox 14"/>
          <p:cNvSpPr txBox="1"/>
          <p:nvPr/>
        </p:nvSpPr>
        <p:spPr>
          <a:xfrm>
            <a:off x="5304041" y="2729973"/>
            <a:ext cx="148960" cy="280842"/>
          </a:xfrm>
          <a:prstGeom prst="rect">
            <a:avLst/>
          </a:prstGeom>
          <a:solidFill>
            <a:schemeClr val="bg1">
              <a:alpha val="48000"/>
            </a:schemeClr>
          </a:solidFill>
        </p:spPr>
        <p:txBody>
          <a:bodyPr wrap="none" lIns="19047" tIns="9523" rIns="19047" bIns="9523" rtlCol="0">
            <a:spAutoFit/>
          </a:bodyPr>
          <a:lstStyle/>
          <a:p>
            <a:r>
              <a:rPr lang="en-US" sz="1700" dirty="0"/>
              <a:t>2</a:t>
            </a:r>
          </a:p>
        </p:txBody>
      </p:sp>
      <p:sp>
        <p:nvSpPr>
          <p:cNvPr id="16" name="TextBox 15"/>
          <p:cNvSpPr txBox="1"/>
          <p:nvPr/>
        </p:nvSpPr>
        <p:spPr>
          <a:xfrm>
            <a:off x="4654318" y="3724794"/>
            <a:ext cx="148960" cy="280842"/>
          </a:xfrm>
          <a:prstGeom prst="rect">
            <a:avLst/>
          </a:prstGeom>
          <a:solidFill>
            <a:schemeClr val="bg1">
              <a:alpha val="58000"/>
            </a:schemeClr>
          </a:solidFill>
        </p:spPr>
        <p:txBody>
          <a:bodyPr wrap="none" lIns="19047" tIns="9523" rIns="19047" bIns="9523" rtlCol="0">
            <a:spAutoFit/>
          </a:bodyPr>
          <a:lstStyle/>
          <a:p>
            <a:r>
              <a:rPr lang="en-US" sz="1700" dirty="0"/>
              <a:t>2</a:t>
            </a:r>
          </a:p>
        </p:txBody>
      </p:sp>
      <p:cxnSp>
        <p:nvCxnSpPr>
          <p:cNvPr id="17" name="Straight Connector 16">
            <a:extLst>
              <a:ext uri="{FF2B5EF4-FFF2-40B4-BE49-F238E27FC236}">
                <a16:creationId xmlns:a16="http://schemas.microsoft.com/office/drawing/2014/main" xmlns="" id="{02D03789-5EF9-4B68-B7C8-28DF5B86282C}"/>
              </a:ext>
            </a:extLst>
          </p:cNvPr>
          <p:cNvCxnSpPr>
            <a:cxnSpLocks/>
          </p:cNvCxnSpPr>
          <p:nvPr/>
        </p:nvCxnSpPr>
        <p:spPr>
          <a:xfrm flipH="1">
            <a:off x="31750" y="731378"/>
            <a:ext cx="9144000" cy="0"/>
          </a:xfrm>
          <a:prstGeom prst="line">
            <a:avLst/>
          </a:prstGeom>
          <a:ln w="28575" cmpd="sng">
            <a:solidFill>
              <a:srgbClr val="000000"/>
            </a:solidFill>
          </a:ln>
        </p:spPr>
        <p:style>
          <a:lnRef idx="3">
            <a:schemeClr val="accent3"/>
          </a:lnRef>
          <a:fillRef idx="0">
            <a:schemeClr val="accent3"/>
          </a:fillRef>
          <a:effectRef idx="2">
            <a:schemeClr val="accent3"/>
          </a:effectRef>
          <a:fontRef idx="minor">
            <a:schemeClr val="tx1"/>
          </a:fontRef>
        </p:style>
      </p:cxnSp>
      <p:sp>
        <p:nvSpPr>
          <p:cNvPr id="2" name="Slide Number Placeholder 1"/>
          <p:cNvSpPr>
            <a:spLocks noGrp="1"/>
          </p:cNvSpPr>
          <p:nvPr>
            <p:ph type="sldNum" sz="quarter" idx="12"/>
          </p:nvPr>
        </p:nvSpPr>
        <p:spPr/>
        <p:txBody>
          <a:bodyPr/>
          <a:lstStyle/>
          <a:p>
            <a:fld id="{4E57AD28-D0A0-5245-849C-EA4BAD512B75}" type="slidenum">
              <a:rPr lang="en-US" smtClean="0"/>
              <a:t>5</a:t>
            </a:fld>
            <a:endParaRPr lang="en-US" dirty="0"/>
          </a:p>
        </p:txBody>
      </p:sp>
    </p:spTree>
    <p:extLst>
      <p:ext uri="{BB962C8B-B14F-4D97-AF65-F5344CB8AC3E}">
        <p14:creationId xmlns:p14="http://schemas.microsoft.com/office/powerpoint/2010/main" val="4136812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397475B3-9DC1-4EF8-BDD6-89D25E6A489A}"/>
              </a:ext>
            </a:extLst>
          </p:cNvPr>
          <p:cNvSpPr txBox="1"/>
          <p:nvPr/>
        </p:nvSpPr>
        <p:spPr>
          <a:xfrm>
            <a:off x="83555" y="341236"/>
            <a:ext cx="8436429" cy="403957"/>
          </a:xfrm>
          <a:prstGeom prst="rect">
            <a:avLst/>
          </a:prstGeom>
          <a:noFill/>
        </p:spPr>
        <p:txBody>
          <a:bodyPr wrap="square" lIns="19047" tIns="9523" rIns="19047" bIns="9523" rtlCol="0">
            <a:spAutoFit/>
          </a:bodyPr>
          <a:lstStyle/>
          <a:p>
            <a:r>
              <a:rPr lang="en-US" sz="2500" b="1" dirty="0">
                <a:latin typeface="Times"/>
                <a:cs typeface="Times"/>
              </a:rPr>
              <a:t>[1] Tip-Tilt Apodizer Mount</a:t>
            </a:r>
          </a:p>
        </p:txBody>
      </p:sp>
      <p:sp>
        <p:nvSpPr>
          <p:cNvPr id="32" name="Rectangle 31">
            <a:extLst>
              <a:ext uri="{FF2B5EF4-FFF2-40B4-BE49-F238E27FC236}">
                <a16:creationId xmlns:a16="http://schemas.microsoft.com/office/drawing/2014/main" xmlns="" id="{6B203DAA-9907-4E7C-8342-969D29A756DA}"/>
              </a:ext>
            </a:extLst>
          </p:cNvPr>
          <p:cNvSpPr/>
          <p:nvPr/>
        </p:nvSpPr>
        <p:spPr>
          <a:xfrm>
            <a:off x="4966715" y="1237125"/>
            <a:ext cx="4177285" cy="4847467"/>
          </a:xfrm>
          <a:prstGeom prst="rect">
            <a:avLst/>
          </a:prstGeom>
          <a:ln>
            <a:noFill/>
          </a:ln>
        </p:spPr>
        <p:txBody>
          <a:bodyPr wrap="square" lIns="91425" tIns="45713" rIns="91425" bIns="45713">
            <a:spAutoFit/>
          </a:bodyPr>
          <a:lstStyle/>
          <a:p>
            <a:endParaRPr lang="en-US" sz="700" b="1" dirty="0">
              <a:latin typeface="Times"/>
              <a:cs typeface="Times"/>
            </a:endParaRPr>
          </a:p>
          <a:p>
            <a:r>
              <a:rPr lang="en-US" sz="1500" b="1" dirty="0">
                <a:latin typeface="Times"/>
                <a:cs typeface="Times"/>
              </a:rPr>
              <a:t>Description of Custom Parts:</a:t>
            </a:r>
            <a:endParaRPr lang="en-US" sz="1400" b="1" dirty="0">
              <a:latin typeface="Times"/>
              <a:cs typeface="Times"/>
            </a:endParaRPr>
          </a:p>
          <a:p>
            <a:endParaRPr lang="en-US" sz="1400" b="1" dirty="0">
              <a:latin typeface="Times"/>
              <a:cs typeface="Times"/>
            </a:endParaRPr>
          </a:p>
          <a:p>
            <a:pPr marL="178565" indent="-178565">
              <a:buFont typeface="Arial"/>
              <a:buChar char="•"/>
            </a:pPr>
            <a:r>
              <a:rPr lang="en-US" sz="1400" dirty="0">
                <a:latin typeface="Times"/>
                <a:cs typeface="Times"/>
              </a:rPr>
              <a:t>Red Bracket: designed triangular bracings to keep optic rigidly positioned.</a:t>
            </a:r>
          </a:p>
          <a:p>
            <a:pPr marL="178565" indent="-178565">
              <a:buFont typeface="Arial"/>
              <a:buChar char="•"/>
            </a:pPr>
            <a:endParaRPr lang="en-US" sz="1400" dirty="0">
              <a:latin typeface="Times"/>
              <a:cs typeface="Times"/>
            </a:endParaRPr>
          </a:p>
          <a:p>
            <a:pPr marL="178565" indent="-178565">
              <a:buFont typeface="Arial"/>
              <a:buChar char="•"/>
            </a:pPr>
            <a:r>
              <a:rPr lang="en-US" sz="1400" dirty="0">
                <a:latin typeface="Times"/>
                <a:cs typeface="Times"/>
              </a:rPr>
              <a:t>Blue Cage: designed to attach rotation stage to front of yellow adapter while protecting piezoelectric actuator, turned and faced on lathe.</a:t>
            </a:r>
          </a:p>
          <a:p>
            <a:endParaRPr lang="en-US" sz="1400" dirty="0">
              <a:latin typeface="Times"/>
              <a:cs typeface="Times"/>
            </a:endParaRPr>
          </a:p>
          <a:p>
            <a:pPr marL="178565" indent="-178565">
              <a:buFont typeface="Arial"/>
              <a:buChar char="•"/>
            </a:pPr>
            <a:r>
              <a:rPr lang="en-US" sz="1400" dirty="0">
                <a:latin typeface="Times"/>
                <a:cs typeface="Times"/>
              </a:rPr>
              <a:t>Yellow Adapter: designed to attach back of piezoelectric actuator to rotation stage, turned and faced on lathe to single digit micron accuracy.</a:t>
            </a:r>
          </a:p>
          <a:p>
            <a:endParaRPr lang="en-US" sz="1400" dirty="0">
              <a:latin typeface="Times"/>
              <a:cs typeface="Times"/>
            </a:endParaRPr>
          </a:p>
          <a:p>
            <a:pPr marL="178565" indent="-178565">
              <a:buFont typeface="Arial"/>
              <a:buChar char="•"/>
            </a:pPr>
            <a:r>
              <a:rPr lang="en-US" sz="1400" dirty="0">
                <a:latin typeface="Times"/>
                <a:cs typeface="Times"/>
              </a:rPr>
              <a:t>Piezoelectric Lens Adapter: designed to attach front of piezoelectric actuator to apodizer optic, turned and faced on lathe and milled to single digit micron accuracy.</a:t>
            </a:r>
          </a:p>
          <a:p>
            <a:pPr marL="178565" indent="-178565">
              <a:buFont typeface="Arial"/>
              <a:buChar char="•"/>
            </a:pPr>
            <a:endParaRPr lang="en-US" sz="1400" dirty="0">
              <a:latin typeface="Times"/>
              <a:cs typeface="Times"/>
            </a:endParaRPr>
          </a:p>
          <a:p>
            <a:pPr marL="178565" indent="-178565">
              <a:buFont typeface="Arial"/>
              <a:buChar char="•"/>
            </a:pPr>
            <a:r>
              <a:rPr lang="en-US" sz="1400" dirty="0">
                <a:latin typeface="Times"/>
                <a:cs typeface="Times"/>
              </a:rPr>
              <a:t>Steel Base: designed to maximize accessibility of linear stage knobs and lower the center of gravity of mount to prevent the mount from being falling over.</a:t>
            </a:r>
          </a:p>
          <a:p>
            <a:endParaRPr lang="en-US" sz="700" dirty="0">
              <a:latin typeface="Times"/>
              <a:cs typeface="Times"/>
            </a:endParaRPr>
          </a:p>
        </p:txBody>
      </p:sp>
      <p:sp>
        <p:nvSpPr>
          <p:cNvPr id="4" name="Rectangle 3"/>
          <p:cNvSpPr/>
          <p:nvPr/>
        </p:nvSpPr>
        <p:spPr>
          <a:xfrm>
            <a:off x="727721" y="5406447"/>
            <a:ext cx="3523217" cy="234676"/>
          </a:xfrm>
          <a:prstGeom prst="rect">
            <a:avLst/>
          </a:prstGeom>
        </p:spPr>
        <p:txBody>
          <a:bodyPr wrap="square" lIns="19047" tIns="9523" rIns="19047" bIns="9523">
            <a:spAutoFit/>
          </a:bodyPr>
          <a:lstStyle/>
          <a:p>
            <a:r>
              <a:rPr lang="en-US" sz="1400" i="1" dirty="0">
                <a:latin typeface="Times"/>
                <a:cs typeface="Times"/>
              </a:rPr>
              <a:t>Exploded View of Tip-Tilt Apodizer Mount</a:t>
            </a:r>
            <a:endParaRPr lang="en-US" sz="1400" i="1" dirty="0"/>
          </a:p>
        </p:txBody>
      </p:sp>
      <p:sp>
        <p:nvSpPr>
          <p:cNvPr id="2" name="Rectangle 1"/>
          <p:cNvSpPr/>
          <p:nvPr/>
        </p:nvSpPr>
        <p:spPr>
          <a:xfrm>
            <a:off x="125332" y="825725"/>
            <a:ext cx="8299751" cy="721351"/>
          </a:xfrm>
          <a:prstGeom prst="rect">
            <a:avLst/>
          </a:prstGeom>
        </p:spPr>
        <p:txBody>
          <a:bodyPr wrap="square" lIns="19047" tIns="9523" rIns="19047" bIns="9523">
            <a:spAutoFit/>
          </a:bodyPr>
          <a:lstStyle/>
          <a:p>
            <a:r>
              <a:rPr lang="en-US" sz="1600" b="1" dirty="0">
                <a:latin typeface="Times"/>
                <a:cs typeface="Times"/>
              </a:rPr>
              <a:t>Aim: </a:t>
            </a:r>
            <a:r>
              <a:rPr lang="en-US" sz="1600" dirty="0">
                <a:latin typeface="Times"/>
                <a:cs typeface="Times"/>
              </a:rPr>
              <a:t>Modify existing Apodizer mount to be compatible with testbed.</a:t>
            </a:r>
            <a:endParaRPr lang="en-US" sz="1600" b="1" dirty="0">
              <a:latin typeface="Times"/>
              <a:cs typeface="Times"/>
            </a:endParaRPr>
          </a:p>
          <a:p>
            <a:r>
              <a:rPr lang="en-US" sz="1500" dirty="0">
                <a:latin typeface="Times"/>
                <a:cs typeface="Times"/>
              </a:rPr>
              <a:t/>
            </a:r>
            <a:br>
              <a:rPr lang="en-US" sz="1500" dirty="0">
                <a:latin typeface="Times"/>
                <a:cs typeface="Times"/>
              </a:rPr>
            </a:br>
            <a:endParaRPr lang="en-US" sz="1500" dirty="0">
              <a:latin typeface="Times"/>
              <a:cs typeface="Times"/>
            </a:endParaRPr>
          </a:p>
        </p:txBody>
      </p:sp>
      <p:cxnSp>
        <p:nvCxnSpPr>
          <p:cNvPr id="8" name="Straight Connector 7">
            <a:extLst>
              <a:ext uri="{FF2B5EF4-FFF2-40B4-BE49-F238E27FC236}">
                <a16:creationId xmlns:a16="http://schemas.microsoft.com/office/drawing/2014/main" xmlns="" id="{02D03789-5EF9-4B68-B7C8-28DF5B86282C}"/>
              </a:ext>
            </a:extLst>
          </p:cNvPr>
          <p:cNvCxnSpPr>
            <a:cxnSpLocks/>
          </p:cNvCxnSpPr>
          <p:nvPr/>
        </p:nvCxnSpPr>
        <p:spPr>
          <a:xfrm flipH="1">
            <a:off x="31750" y="731378"/>
            <a:ext cx="9144000" cy="0"/>
          </a:xfrm>
          <a:prstGeom prst="line">
            <a:avLst/>
          </a:prstGeom>
          <a:ln w="28575" cmpd="sng">
            <a:solidFill>
              <a:srgbClr val="000000"/>
            </a:solidFill>
          </a:ln>
        </p:spPr>
        <p:style>
          <a:lnRef idx="3">
            <a:schemeClr val="accent3"/>
          </a:lnRef>
          <a:fillRef idx="0">
            <a:schemeClr val="accent3"/>
          </a:fillRef>
          <a:effectRef idx="2">
            <a:schemeClr val="accent3"/>
          </a:effectRef>
          <a:fontRef idx="minor">
            <a:schemeClr val="tx1"/>
          </a:fontRef>
        </p:style>
      </p:cxnSp>
      <p:sp>
        <p:nvSpPr>
          <p:cNvPr id="3" name="Slide Number Placeholder 2"/>
          <p:cNvSpPr>
            <a:spLocks noGrp="1"/>
          </p:cNvSpPr>
          <p:nvPr>
            <p:ph type="sldNum" sz="quarter" idx="12"/>
          </p:nvPr>
        </p:nvSpPr>
        <p:spPr/>
        <p:txBody>
          <a:bodyPr/>
          <a:lstStyle/>
          <a:p>
            <a:fld id="{4E57AD28-D0A0-5245-849C-EA4BAD512B75}" type="slidenum">
              <a:rPr lang="en-US" smtClean="0"/>
              <a:t>6</a:t>
            </a:fld>
            <a:endParaRPr lang="en-US" dirty="0"/>
          </a:p>
        </p:txBody>
      </p:sp>
      <p:grpSp>
        <p:nvGrpSpPr>
          <p:cNvPr id="19" name="Group 18">
            <a:extLst>
              <a:ext uri="{FF2B5EF4-FFF2-40B4-BE49-F238E27FC236}">
                <a16:creationId xmlns:a16="http://schemas.microsoft.com/office/drawing/2014/main" xmlns="" id="{D5E97095-EB1D-4D19-88C3-558FAA3D16D7}"/>
              </a:ext>
            </a:extLst>
          </p:cNvPr>
          <p:cNvGrpSpPr/>
          <p:nvPr/>
        </p:nvGrpSpPr>
        <p:grpSpPr>
          <a:xfrm>
            <a:off x="67053" y="1719041"/>
            <a:ext cx="5545837" cy="3681219"/>
            <a:chOff x="199573" y="1652781"/>
            <a:chExt cx="5545837" cy="3681219"/>
          </a:xfrm>
        </p:grpSpPr>
        <p:pic>
          <p:nvPicPr>
            <p:cNvPr id="6" name="Picture 5" descr="Apodizer Exploded.JPG"/>
            <p:cNvPicPr>
              <a:picLocks noChangeAspect="1"/>
            </p:cNvPicPr>
            <p:nvPr/>
          </p:nvPicPr>
          <p:blipFill rotWithShape="1">
            <a:blip r:embed="rId3">
              <a:extLst>
                <a:ext uri="{BEBA8EAE-BF5A-486C-A8C5-ECC9F3942E4B}">
                  <a14:imgProps xmlns:a14="http://schemas.microsoft.com/office/drawing/2010/main">
                    <a14:imgLayer r:embed="rId4">
                      <a14:imgEffect>
                        <a14:backgroundRemoval t="9098" b="91456" l="8488" r="91950">
                          <a14:foregroundMark x1="44907" y1="81487" x2="44907" y2="81487"/>
                          <a14:foregroundMark x1="14403" y1="31329" x2="14403" y2="31329"/>
                          <a14:backgroundMark x1="53395" y1="43592" x2="53395" y2="43592"/>
                          <a14:backgroundMark x1="85214" y1="25158" x2="85214" y2="25158"/>
                        </a14:backgroundRemoval>
                      </a14:imgEffect>
                    </a14:imgLayer>
                  </a14:imgProps>
                </a:ext>
                <a:ext uri="{28A0092B-C50C-407E-A947-70E740481C1C}">
                  <a14:useLocalDpi xmlns:a14="http://schemas.microsoft.com/office/drawing/2010/main" val="0"/>
                </a:ext>
              </a:extLst>
            </a:blip>
            <a:srcRect l="7214" t="9061" r="6541" b="6216"/>
            <a:stretch/>
          </p:blipFill>
          <p:spPr>
            <a:xfrm>
              <a:off x="199573" y="2086429"/>
              <a:ext cx="4775838" cy="3247571"/>
            </a:xfrm>
            <a:prstGeom prst="rect">
              <a:avLst/>
            </a:prstGeom>
          </p:spPr>
        </p:pic>
        <p:cxnSp>
          <p:nvCxnSpPr>
            <p:cNvPr id="9" name="Straight Arrow Connector 8">
              <a:extLst>
                <a:ext uri="{FF2B5EF4-FFF2-40B4-BE49-F238E27FC236}">
                  <a16:creationId xmlns:a16="http://schemas.microsoft.com/office/drawing/2014/main" xmlns="" id="{FB70228B-6AB9-45BB-8745-A2A97D96D3AF}"/>
                </a:ext>
              </a:extLst>
            </p:cNvPr>
            <p:cNvCxnSpPr>
              <a:cxnSpLocks/>
            </p:cNvCxnSpPr>
            <p:nvPr/>
          </p:nvCxnSpPr>
          <p:spPr>
            <a:xfrm flipH="1">
              <a:off x="3511827" y="2239617"/>
              <a:ext cx="106016" cy="270882"/>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xmlns="" id="{BC5F1245-C519-42C1-BBBB-D174BE11AF0A}"/>
                </a:ext>
              </a:extLst>
            </p:cNvPr>
            <p:cNvSpPr txBox="1"/>
            <p:nvPr/>
          </p:nvSpPr>
          <p:spPr>
            <a:xfrm>
              <a:off x="3960536" y="1652781"/>
              <a:ext cx="1784874" cy="203898"/>
            </a:xfrm>
            <a:prstGeom prst="rect">
              <a:avLst/>
            </a:prstGeom>
            <a:noFill/>
            <a:ln>
              <a:noFill/>
            </a:ln>
          </p:spPr>
          <p:txBody>
            <a:bodyPr wrap="square" lIns="19047" tIns="9523" rIns="19047" bIns="9523" rtlCol="0">
              <a:spAutoFit/>
            </a:bodyPr>
            <a:lstStyle/>
            <a:p>
              <a:r>
                <a:rPr lang="en-US" sz="1200" dirty="0">
                  <a:latin typeface="Times" panose="02020603050405020304" pitchFamily="18" charset="0"/>
                  <a:cs typeface="Times" panose="02020603050405020304" pitchFamily="18" charset="0"/>
                </a:rPr>
                <a:t>Rotation Stage</a:t>
              </a:r>
            </a:p>
          </p:txBody>
        </p:sp>
        <p:cxnSp>
          <p:nvCxnSpPr>
            <p:cNvPr id="13" name="Straight Arrow Connector 12">
              <a:extLst>
                <a:ext uri="{FF2B5EF4-FFF2-40B4-BE49-F238E27FC236}">
                  <a16:creationId xmlns:a16="http://schemas.microsoft.com/office/drawing/2014/main" xmlns="" id="{3DB369E6-0F00-4459-9A84-C7C16A1292EA}"/>
                </a:ext>
              </a:extLst>
            </p:cNvPr>
            <p:cNvCxnSpPr>
              <a:cxnSpLocks/>
            </p:cNvCxnSpPr>
            <p:nvPr/>
          </p:nvCxnSpPr>
          <p:spPr>
            <a:xfrm flipH="1">
              <a:off x="4366168" y="1824414"/>
              <a:ext cx="97458" cy="320784"/>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xmlns="" id="{D36389FA-E74D-419F-849A-39526C52C414}"/>
                </a:ext>
              </a:extLst>
            </p:cNvPr>
            <p:cNvSpPr txBox="1"/>
            <p:nvPr/>
          </p:nvSpPr>
          <p:spPr>
            <a:xfrm>
              <a:off x="3244759" y="1862305"/>
              <a:ext cx="866818" cy="388564"/>
            </a:xfrm>
            <a:prstGeom prst="rect">
              <a:avLst/>
            </a:prstGeom>
            <a:noFill/>
            <a:ln>
              <a:noFill/>
            </a:ln>
          </p:spPr>
          <p:txBody>
            <a:bodyPr wrap="square" lIns="19047" tIns="9523" rIns="19047" bIns="9523" rtlCol="0">
              <a:spAutoFit/>
            </a:bodyPr>
            <a:lstStyle/>
            <a:p>
              <a:r>
                <a:rPr lang="en-US" sz="1200" dirty="0">
                  <a:latin typeface="Times" panose="02020603050405020304" pitchFamily="18" charset="0"/>
                  <a:cs typeface="Times" panose="02020603050405020304" pitchFamily="18" charset="0"/>
                </a:rPr>
                <a:t>Piezoelectric </a:t>
              </a:r>
            </a:p>
            <a:p>
              <a:r>
                <a:rPr lang="en-US" sz="1200" dirty="0">
                  <a:latin typeface="Times" panose="02020603050405020304" pitchFamily="18" charset="0"/>
                  <a:cs typeface="Times" panose="02020603050405020304" pitchFamily="18" charset="0"/>
                </a:rPr>
                <a:t>Actuator</a:t>
              </a:r>
            </a:p>
          </p:txBody>
        </p:sp>
        <p:cxnSp>
          <p:nvCxnSpPr>
            <p:cNvPr id="18" name="Straight Arrow Connector 17">
              <a:extLst>
                <a:ext uri="{FF2B5EF4-FFF2-40B4-BE49-F238E27FC236}">
                  <a16:creationId xmlns:a16="http://schemas.microsoft.com/office/drawing/2014/main" xmlns="" id="{555A2057-A600-477F-ADFC-CDFEAA77A840}"/>
                </a:ext>
              </a:extLst>
            </p:cNvPr>
            <p:cNvCxnSpPr>
              <a:cxnSpLocks/>
            </p:cNvCxnSpPr>
            <p:nvPr/>
          </p:nvCxnSpPr>
          <p:spPr>
            <a:xfrm flipH="1" flipV="1">
              <a:off x="2714248" y="4497459"/>
              <a:ext cx="948644" cy="140802"/>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xmlns="" id="{987C32E8-3994-480D-813A-0AFE0DEBA9CD}"/>
                </a:ext>
              </a:extLst>
            </p:cNvPr>
            <p:cNvSpPr txBox="1"/>
            <p:nvPr/>
          </p:nvSpPr>
          <p:spPr>
            <a:xfrm>
              <a:off x="3716390" y="4580235"/>
              <a:ext cx="1784874" cy="203898"/>
            </a:xfrm>
            <a:prstGeom prst="rect">
              <a:avLst/>
            </a:prstGeom>
            <a:noFill/>
            <a:ln>
              <a:noFill/>
            </a:ln>
          </p:spPr>
          <p:txBody>
            <a:bodyPr wrap="square" lIns="19047" tIns="9523" rIns="19047" bIns="9523" rtlCol="0">
              <a:spAutoFit/>
            </a:bodyPr>
            <a:lstStyle/>
            <a:p>
              <a:r>
                <a:rPr lang="en-US" sz="1200" dirty="0">
                  <a:latin typeface="Times" panose="02020603050405020304" pitchFamily="18" charset="0"/>
                  <a:cs typeface="Times" panose="02020603050405020304" pitchFamily="18" charset="0"/>
                </a:rPr>
                <a:t>Linear Stage Knobs</a:t>
              </a:r>
            </a:p>
          </p:txBody>
        </p:sp>
      </p:grpSp>
    </p:spTree>
    <p:extLst>
      <p:ext uri="{BB962C8B-B14F-4D97-AF65-F5344CB8AC3E}">
        <p14:creationId xmlns:p14="http://schemas.microsoft.com/office/powerpoint/2010/main" val="1739085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DF5C9B9-21EC-4E7C-8333-453466970E93}"/>
              </a:ext>
            </a:extLst>
          </p:cNvPr>
          <p:cNvSpPr txBox="1"/>
          <p:nvPr/>
        </p:nvSpPr>
        <p:spPr>
          <a:xfrm>
            <a:off x="41777" y="341236"/>
            <a:ext cx="8436429" cy="403957"/>
          </a:xfrm>
          <a:prstGeom prst="rect">
            <a:avLst/>
          </a:prstGeom>
          <a:noFill/>
        </p:spPr>
        <p:txBody>
          <a:bodyPr wrap="square" lIns="19047" tIns="9523" rIns="19047" bIns="9523" rtlCol="0">
            <a:spAutoFit/>
          </a:bodyPr>
          <a:lstStyle/>
          <a:p>
            <a:r>
              <a:rPr lang="en-US" sz="2500" b="1" dirty="0">
                <a:latin typeface="Times"/>
                <a:cs typeface="Times"/>
              </a:rPr>
              <a:t>[1] Tip-Tilt Apodizer Mount- SolidWorks Parts</a:t>
            </a:r>
          </a:p>
        </p:txBody>
      </p:sp>
      <p:cxnSp>
        <p:nvCxnSpPr>
          <p:cNvPr id="8" name="Straight Connector 7">
            <a:extLst>
              <a:ext uri="{FF2B5EF4-FFF2-40B4-BE49-F238E27FC236}">
                <a16:creationId xmlns:a16="http://schemas.microsoft.com/office/drawing/2014/main" xmlns="" id="{4BC40B95-811C-49A4-B96F-6F2BE4F39B41}"/>
              </a:ext>
            </a:extLst>
          </p:cNvPr>
          <p:cNvCxnSpPr>
            <a:cxnSpLocks/>
          </p:cNvCxnSpPr>
          <p:nvPr/>
        </p:nvCxnSpPr>
        <p:spPr>
          <a:xfrm flipH="1">
            <a:off x="31750" y="731378"/>
            <a:ext cx="9144000" cy="0"/>
          </a:xfrm>
          <a:prstGeom prst="line">
            <a:avLst/>
          </a:prstGeom>
          <a:ln w="28575" cmpd="sng">
            <a:solidFill>
              <a:srgbClr val="000000"/>
            </a:solidFill>
          </a:ln>
        </p:spPr>
        <p:style>
          <a:lnRef idx="3">
            <a:schemeClr val="accent3"/>
          </a:lnRef>
          <a:fillRef idx="0">
            <a:schemeClr val="accent3"/>
          </a:fillRef>
          <a:effectRef idx="2">
            <a:schemeClr val="accent3"/>
          </a:effectRef>
          <a:fontRef idx="minor">
            <a:schemeClr val="tx1"/>
          </a:fontRef>
        </p:style>
      </p:cxnSp>
      <p:sp>
        <p:nvSpPr>
          <p:cNvPr id="10" name="Rectangle 9">
            <a:extLst>
              <a:ext uri="{FF2B5EF4-FFF2-40B4-BE49-F238E27FC236}">
                <a16:creationId xmlns:a16="http://schemas.microsoft.com/office/drawing/2014/main" xmlns="" id="{EB75AFCD-07F1-4697-A7DA-8ECF8C3F094F}"/>
              </a:ext>
            </a:extLst>
          </p:cNvPr>
          <p:cNvSpPr/>
          <p:nvPr/>
        </p:nvSpPr>
        <p:spPr>
          <a:xfrm>
            <a:off x="80871" y="782932"/>
            <a:ext cx="4720999" cy="327009"/>
          </a:xfrm>
          <a:prstGeom prst="rect">
            <a:avLst/>
          </a:prstGeom>
          <a:ln>
            <a:noFill/>
          </a:ln>
        </p:spPr>
        <p:txBody>
          <a:bodyPr wrap="square" lIns="19047" tIns="9523" rIns="19047" bIns="9523">
            <a:spAutoFit/>
          </a:bodyPr>
          <a:lstStyle/>
          <a:p>
            <a:r>
              <a:rPr lang="en-US" sz="2000" dirty="0">
                <a:latin typeface="Times"/>
                <a:cs typeface="Times"/>
              </a:rPr>
              <a:t>Multiple Views of Red Bracket</a:t>
            </a:r>
            <a:endParaRPr lang="en-US" sz="2000" dirty="0"/>
          </a:p>
        </p:txBody>
      </p:sp>
      <p:sp>
        <p:nvSpPr>
          <p:cNvPr id="16" name="Slide Number Placeholder 2">
            <a:extLst>
              <a:ext uri="{FF2B5EF4-FFF2-40B4-BE49-F238E27FC236}">
                <a16:creationId xmlns:a16="http://schemas.microsoft.com/office/drawing/2014/main" xmlns="" id="{9151BCD8-4CE9-4D61-BAA8-7DA902851175}"/>
              </a:ext>
            </a:extLst>
          </p:cNvPr>
          <p:cNvSpPr txBox="1">
            <a:spLocks/>
          </p:cNvSpPr>
          <p:nvPr/>
        </p:nvSpPr>
        <p:spPr>
          <a:xfrm>
            <a:off x="6553200" y="6356350"/>
            <a:ext cx="2133600" cy="365125"/>
          </a:xfrm>
          <a:prstGeom prst="rect">
            <a:avLst/>
          </a:prstGeom>
        </p:spPr>
        <p:txBody>
          <a:bodyPr vert="horz" lIns="91395" tIns="45699" rIns="91395" bIns="45699" rtlCol="0" anchor="ctr"/>
          <a:lstStyle>
            <a:defPPr>
              <a:defRPr lang="en-US"/>
            </a:defPPr>
            <a:lvl1pPr marL="0" algn="r" defTabSz="456981" rtl="0" eaLnBrk="1" latinLnBrk="0" hangingPunct="1">
              <a:defRPr sz="1200" kern="1200">
                <a:solidFill>
                  <a:schemeClr val="tx1">
                    <a:tint val="75000"/>
                  </a:schemeClr>
                </a:solidFill>
                <a:latin typeface="+mn-lt"/>
                <a:ea typeface="+mn-ea"/>
                <a:cs typeface="+mn-cs"/>
              </a:defRPr>
            </a:lvl1pPr>
            <a:lvl2pPr marL="456981" algn="l" defTabSz="456981" rtl="0" eaLnBrk="1" latinLnBrk="0" hangingPunct="1">
              <a:defRPr sz="1800" kern="1200">
                <a:solidFill>
                  <a:schemeClr val="tx1"/>
                </a:solidFill>
                <a:latin typeface="+mn-lt"/>
                <a:ea typeface="+mn-ea"/>
                <a:cs typeface="+mn-cs"/>
              </a:defRPr>
            </a:lvl2pPr>
            <a:lvl3pPr marL="913962" algn="l" defTabSz="456981" rtl="0" eaLnBrk="1" latinLnBrk="0" hangingPunct="1">
              <a:defRPr sz="1800" kern="1200">
                <a:solidFill>
                  <a:schemeClr val="tx1"/>
                </a:solidFill>
                <a:latin typeface="+mn-lt"/>
                <a:ea typeface="+mn-ea"/>
                <a:cs typeface="+mn-cs"/>
              </a:defRPr>
            </a:lvl3pPr>
            <a:lvl4pPr marL="1370943" algn="l" defTabSz="456981" rtl="0" eaLnBrk="1" latinLnBrk="0" hangingPunct="1">
              <a:defRPr sz="1800" kern="1200">
                <a:solidFill>
                  <a:schemeClr val="tx1"/>
                </a:solidFill>
                <a:latin typeface="+mn-lt"/>
                <a:ea typeface="+mn-ea"/>
                <a:cs typeface="+mn-cs"/>
              </a:defRPr>
            </a:lvl4pPr>
            <a:lvl5pPr marL="1827922" algn="l" defTabSz="456981" rtl="0" eaLnBrk="1" latinLnBrk="0" hangingPunct="1">
              <a:defRPr sz="1800" kern="1200">
                <a:solidFill>
                  <a:schemeClr val="tx1"/>
                </a:solidFill>
                <a:latin typeface="+mn-lt"/>
                <a:ea typeface="+mn-ea"/>
                <a:cs typeface="+mn-cs"/>
              </a:defRPr>
            </a:lvl5pPr>
            <a:lvl6pPr marL="2284902" algn="l" defTabSz="456981" rtl="0" eaLnBrk="1" latinLnBrk="0" hangingPunct="1">
              <a:defRPr sz="1800" kern="1200">
                <a:solidFill>
                  <a:schemeClr val="tx1"/>
                </a:solidFill>
                <a:latin typeface="+mn-lt"/>
                <a:ea typeface="+mn-ea"/>
                <a:cs typeface="+mn-cs"/>
              </a:defRPr>
            </a:lvl6pPr>
            <a:lvl7pPr marL="2741883" algn="l" defTabSz="456981" rtl="0" eaLnBrk="1" latinLnBrk="0" hangingPunct="1">
              <a:defRPr sz="1800" kern="1200">
                <a:solidFill>
                  <a:schemeClr val="tx1"/>
                </a:solidFill>
                <a:latin typeface="+mn-lt"/>
                <a:ea typeface="+mn-ea"/>
                <a:cs typeface="+mn-cs"/>
              </a:defRPr>
            </a:lvl7pPr>
            <a:lvl8pPr marL="3198864" algn="l" defTabSz="456981" rtl="0" eaLnBrk="1" latinLnBrk="0" hangingPunct="1">
              <a:defRPr sz="1800" kern="1200">
                <a:solidFill>
                  <a:schemeClr val="tx1"/>
                </a:solidFill>
                <a:latin typeface="+mn-lt"/>
                <a:ea typeface="+mn-ea"/>
                <a:cs typeface="+mn-cs"/>
              </a:defRPr>
            </a:lvl8pPr>
            <a:lvl9pPr marL="3655845" algn="l" defTabSz="456981" rtl="0" eaLnBrk="1" latinLnBrk="0" hangingPunct="1">
              <a:defRPr sz="1800" kern="1200">
                <a:solidFill>
                  <a:schemeClr val="tx1"/>
                </a:solidFill>
                <a:latin typeface="+mn-lt"/>
                <a:ea typeface="+mn-ea"/>
                <a:cs typeface="+mn-cs"/>
              </a:defRPr>
            </a:lvl9pPr>
          </a:lstStyle>
          <a:p>
            <a:fld id="{4E57AD28-D0A0-5245-849C-EA4BAD512B75}" type="slidenum">
              <a:rPr lang="en-US" smtClean="0"/>
              <a:pPr/>
              <a:t>7</a:t>
            </a:fld>
            <a:endParaRPr lang="en-US" dirty="0"/>
          </a:p>
        </p:txBody>
      </p:sp>
      <p:pic>
        <p:nvPicPr>
          <p:cNvPr id="4" name="Picture 3" descr="Bracket Front.JPG">
            <a:extLst>
              <a:ext uri="{FF2B5EF4-FFF2-40B4-BE49-F238E27FC236}">
                <a16:creationId xmlns:a16="http://schemas.microsoft.com/office/drawing/2014/main" xmlns="" id="{BDDB9D35-AEF8-4ABE-A4ED-03BE419B89A3}"/>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452" b="83176" l="13118" r="84327">
                        <a14:foregroundMark x1="16525" y1="68620" x2="16525" y2="68620"/>
                        <a14:foregroundMark x1="48382" y1="83176" x2="48382" y2="83176"/>
                        <a14:foregroundMark x1="13118" y1="68053" x2="13118" y2="68053"/>
                        <a14:foregroundMark x1="84497" y1="65406" x2="84497" y2="65406"/>
                        <a14:foregroundMark x1="72402" y1="9452" x2="72402" y2="9452"/>
                        <a14:foregroundMark x1="61499" y1="74669" x2="61499" y2="74669"/>
                        <a14:foregroundMark x1="67462" y1="82798" x2="67462" y2="82798"/>
                        <a14:foregroundMark x1="45486" y1="81096" x2="45486" y2="81096"/>
                      </a14:backgroundRemoval>
                    </a14:imgEffect>
                  </a14:imgLayer>
                </a14:imgProps>
              </a:ext>
              <a:ext uri="{28A0092B-C50C-407E-A947-70E740481C1C}">
                <a14:useLocalDpi xmlns:a14="http://schemas.microsoft.com/office/drawing/2010/main" val="0"/>
              </a:ext>
            </a:extLst>
          </a:blip>
          <a:srcRect l="9654" t="4475" r="10028" b="10232"/>
          <a:stretch/>
        </p:blipFill>
        <p:spPr>
          <a:xfrm>
            <a:off x="1485812" y="3820841"/>
            <a:ext cx="2771910" cy="2652785"/>
          </a:xfrm>
          <a:prstGeom prst="rect">
            <a:avLst/>
          </a:prstGeom>
        </p:spPr>
      </p:pic>
      <p:pic>
        <p:nvPicPr>
          <p:cNvPr id="5" name="Picture 4" descr="Bracket Right.JPG">
            <a:extLst>
              <a:ext uri="{FF2B5EF4-FFF2-40B4-BE49-F238E27FC236}">
                <a16:creationId xmlns:a16="http://schemas.microsoft.com/office/drawing/2014/main" xmlns="" id="{59C69A06-ACA9-4095-B9C5-C31A145FB502}"/>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961" b="90820" l="19788" r="78092">
                        <a14:foregroundMark x1="65371" y1="90820" x2="65371" y2="90820"/>
                      </a14:backgroundRemoval>
                    </a14:imgEffect>
                  </a14:imgLayer>
                </a14:imgProps>
              </a:ext>
              <a:ext uri="{28A0092B-C50C-407E-A947-70E740481C1C}">
                <a14:useLocalDpi xmlns:a14="http://schemas.microsoft.com/office/drawing/2010/main" val="0"/>
              </a:ext>
            </a:extLst>
          </a:blip>
          <a:srcRect l="12552" r="14498"/>
          <a:stretch/>
        </p:blipFill>
        <p:spPr>
          <a:xfrm>
            <a:off x="5727751" y="3606748"/>
            <a:ext cx="1213717" cy="3010051"/>
          </a:xfrm>
          <a:prstGeom prst="rect">
            <a:avLst/>
          </a:prstGeom>
        </p:spPr>
      </p:pic>
      <p:pic>
        <p:nvPicPr>
          <p:cNvPr id="6" name="Picture 5" descr="Bracket Top.JPG">
            <a:extLst>
              <a:ext uri="{FF2B5EF4-FFF2-40B4-BE49-F238E27FC236}">
                <a16:creationId xmlns:a16="http://schemas.microsoft.com/office/drawing/2014/main" xmlns="" id="{A9CFE6A2-0CE3-4613-9325-D6A92F93FE9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2011" b="78533" l="10419" r="88691">
                        <a14:foregroundMark x1="88818" y1="35326" x2="88818" y2="35326"/>
                        <a14:foregroundMark x1="10419" y1="39130" x2="10419" y2="39130"/>
                        <a14:foregroundMark x1="10419" y1="37228" x2="10419" y2="37228"/>
                      </a14:backgroundRemoval>
                    </a14:imgEffect>
                  </a14:imgLayer>
                </a14:imgProps>
              </a:ext>
              <a:ext uri="{28A0092B-C50C-407E-A947-70E740481C1C}">
                <a14:useLocalDpi xmlns:a14="http://schemas.microsoft.com/office/drawing/2010/main" val="0"/>
              </a:ext>
            </a:extLst>
          </a:blip>
          <a:srcRect l="5747" t="14925" r="4770" b="13960"/>
          <a:stretch/>
        </p:blipFill>
        <p:spPr>
          <a:xfrm>
            <a:off x="1373772" y="2208764"/>
            <a:ext cx="2995987" cy="1113357"/>
          </a:xfrm>
          <a:prstGeom prst="rect">
            <a:avLst/>
          </a:prstGeom>
        </p:spPr>
      </p:pic>
      <p:pic>
        <p:nvPicPr>
          <p:cNvPr id="9" name="Picture 8" descr="Bracket.JPG">
            <a:extLst>
              <a:ext uri="{FF2B5EF4-FFF2-40B4-BE49-F238E27FC236}">
                <a16:creationId xmlns:a16="http://schemas.microsoft.com/office/drawing/2014/main" xmlns="" id="{9C4ABC74-D778-402F-A008-9A86DFE100FB}"/>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8125" b="86042" l="13734" r="87554">
                        <a14:foregroundMark x1="13734" y1="59792" x2="13734" y2="59792"/>
                        <a14:foregroundMark x1="59657" y1="86042" x2="59657" y2="86042"/>
                        <a14:foregroundMark x1="61159" y1="84375" x2="61159" y2="84375"/>
                        <a14:foregroundMark x1="87554" y1="66875" x2="87554" y2="66875"/>
                        <a14:foregroundMark x1="72532" y1="13333" x2="72532" y2="13333"/>
                        <a14:foregroundMark x1="73176" y1="8125" x2="73176" y2="8125"/>
                      </a14:backgroundRemoval>
                    </a14:imgEffect>
                  </a14:imgLayer>
                </a14:imgProps>
              </a:ext>
              <a:ext uri="{28A0092B-C50C-407E-A947-70E740481C1C}">
                <a14:useLocalDpi xmlns:a14="http://schemas.microsoft.com/office/drawing/2010/main" val="0"/>
              </a:ext>
            </a:extLst>
          </a:blip>
          <a:srcRect l="7019" t="7664" r="7254" b="8708"/>
          <a:stretch/>
        </p:blipFill>
        <p:spPr>
          <a:xfrm>
            <a:off x="4801870" y="979290"/>
            <a:ext cx="2474934" cy="2419865"/>
          </a:xfrm>
          <a:prstGeom prst="rect">
            <a:avLst/>
          </a:prstGeom>
        </p:spPr>
      </p:pic>
      <p:sp>
        <p:nvSpPr>
          <p:cNvPr id="11" name="Rectangle 10">
            <a:extLst>
              <a:ext uri="{FF2B5EF4-FFF2-40B4-BE49-F238E27FC236}">
                <a16:creationId xmlns:a16="http://schemas.microsoft.com/office/drawing/2014/main" xmlns="" id="{CAC21CBC-440D-41FB-AC16-201D72CE9A7C}"/>
              </a:ext>
            </a:extLst>
          </p:cNvPr>
          <p:cNvSpPr/>
          <p:nvPr/>
        </p:nvSpPr>
        <p:spPr>
          <a:xfrm>
            <a:off x="2414154" y="3372946"/>
            <a:ext cx="1101801" cy="307777"/>
          </a:xfrm>
          <a:prstGeom prst="rect">
            <a:avLst/>
          </a:prstGeom>
          <a:ln>
            <a:noFill/>
          </a:ln>
        </p:spPr>
        <p:txBody>
          <a:bodyPr wrap="square">
            <a:spAutoFit/>
          </a:bodyPr>
          <a:lstStyle/>
          <a:p>
            <a:pPr algn="ctr"/>
            <a:r>
              <a:rPr lang="en-US" sz="1400" i="1" dirty="0">
                <a:latin typeface="Times"/>
                <a:cs typeface="Times"/>
              </a:rPr>
              <a:t>Top View</a:t>
            </a:r>
            <a:endParaRPr lang="en-US" sz="1400" i="1" dirty="0"/>
          </a:p>
        </p:txBody>
      </p:sp>
      <p:sp>
        <p:nvSpPr>
          <p:cNvPr id="14" name="Rectangle 13">
            <a:extLst>
              <a:ext uri="{FF2B5EF4-FFF2-40B4-BE49-F238E27FC236}">
                <a16:creationId xmlns:a16="http://schemas.microsoft.com/office/drawing/2014/main" xmlns="" id="{D437EFDF-33C3-47B3-BDA8-187514F0D613}"/>
              </a:ext>
            </a:extLst>
          </p:cNvPr>
          <p:cNvSpPr/>
          <p:nvPr/>
        </p:nvSpPr>
        <p:spPr>
          <a:xfrm>
            <a:off x="2489174" y="6397769"/>
            <a:ext cx="1101801" cy="307777"/>
          </a:xfrm>
          <a:prstGeom prst="rect">
            <a:avLst/>
          </a:prstGeom>
          <a:ln>
            <a:noFill/>
          </a:ln>
        </p:spPr>
        <p:txBody>
          <a:bodyPr wrap="square">
            <a:spAutoFit/>
          </a:bodyPr>
          <a:lstStyle/>
          <a:p>
            <a:pPr algn="ctr"/>
            <a:r>
              <a:rPr lang="en-US" sz="1400" i="1" dirty="0">
                <a:latin typeface="Times"/>
                <a:cs typeface="Times"/>
              </a:rPr>
              <a:t>Front View</a:t>
            </a:r>
            <a:endParaRPr lang="en-US" sz="1400" i="1" dirty="0"/>
          </a:p>
        </p:txBody>
      </p:sp>
      <p:sp>
        <p:nvSpPr>
          <p:cNvPr id="17" name="Rectangle 16">
            <a:extLst>
              <a:ext uri="{FF2B5EF4-FFF2-40B4-BE49-F238E27FC236}">
                <a16:creationId xmlns:a16="http://schemas.microsoft.com/office/drawing/2014/main" xmlns="" id="{0F159AF3-50AF-4136-A156-EF7FCD26E5CC}"/>
              </a:ext>
            </a:extLst>
          </p:cNvPr>
          <p:cNvSpPr/>
          <p:nvPr/>
        </p:nvSpPr>
        <p:spPr>
          <a:xfrm>
            <a:off x="5911274" y="6413698"/>
            <a:ext cx="1101801" cy="307777"/>
          </a:xfrm>
          <a:prstGeom prst="rect">
            <a:avLst/>
          </a:prstGeom>
          <a:ln>
            <a:noFill/>
          </a:ln>
        </p:spPr>
        <p:txBody>
          <a:bodyPr wrap="square">
            <a:spAutoFit/>
          </a:bodyPr>
          <a:lstStyle/>
          <a:p>
            <a:pPr algn="ctr"/>
            <a:r>
              <a:rPr lang="en-US" sz="1400" i="1" dirty="0">
                <a:latin typeface="Times"/>
                <a:cs typeface="Times"/>
              </a:rPr>
              <a:t>Right View</a:t>
            </a:r>
            <a:endParaRPr lang="en-US" sz="1400" i="1" dirty="0"/>
          </a:p>
        </p:txBody>
      </p:sp>
      <p:sp>
        <p:nvSpPr>
          <p:cNvPr id="19" name="Rectangle 18">
            <a:extLst>
              <a:ext uri="{FF2B5EF4-FFF2-40B4-BE49-F238E27FC236}">
                <a16:creationId xmlns:a16="http://schemas.microsoft.com/office/drawing/2014/main" xmlns="" id="{CAC21CBC-440D-41FB-AC16-201D72CE9A7C}"/>
              </a:ext>
            </a:extLst>
          </p:cNvPr>
          <p:cNvSpPr/>
          <p:nvPr/>
        </p:nvSpPr>
        <p:spPr>
          <a:xfrm>
            <a:off x="5656144" y="3386411"/>
            <a:ext cx="1517792" cy="307777"/>
          </a:xfrm>
          <a:prstGeom prst="rect">
            <a:avLst/>
          </a:prstGeom>
          <a:ln>
            <a:noFill/>
          </a:ln>
        </p:spPr>
        <p:txBody>
          <a:bodyPr wrap="square">
            <a:spAutoFit/>
          </a:bodyPr>
          <a:lstStyle/>
          <a:p>
            <a:pPr algn="ctr"/>
            <a:r>
              <a:rPr lang="en-US" sz="1400" i="1" dirty="0">
                <a:latin typeface="Times"/>
                <a:cs typeface="Times"/>
              </a:rPr>
              <a:t>Auxiliary  View</a:t>
            </a:r>
            <a:endParaRPr lang="en-US" sz="1400" i="1" dirty="0"/>
          </a:p>
        </p:txBody>
      </p:sp>
    </p:spTree>
    <p:extLst>
      <p:ext uri="{BB962C8B-B14F-4D97-AF65-F5344CB8AC3E}">
        <p14:creationId xmlns:p14="http://schemas.microsoft.com/office/powerpoint/2010/main" val="1868942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97475B3-9DC1-4EF8-BDD6-89D25E6A489A}"/>
              </a:ext>
            </a:extLst>
          </p:cNvPr>
          <p:cNvSpPr txBox="1"/>
          <p:nvPr/>
        </p:nvSpPr>
        <p:spPr>
          <a:xfrm>
            <a:off x="41777" y="341236"/>
            <a:ext cx="8436429" cy="403957"/>
          </a:xfrm>
          <a:prstGeom prst="rect">
            <a:avLst/>
          </a:prstGeom>
          <a:noFill/>
        </p:spPr>
        <p:txBody>
          <a:bodyPr wrap="square" lIns="19047" tIns="9523" rIns="19047" bIns="9523" rtlCol="0">
            <a:spAutoFit/>
          </a:bodyPr>
          <a:lstStyle/>
          <a:p>
            <a:r>
              <a:rPr lang="en-US" sz="2500" b="1" dirty="0">
                <a:latin typeface="Times"/>
                <a:cs typeface="Times"/>
              </a:rPr>
              <a:t>[1] Tip-Tilt Apodizer Mount- SolidWorks Parts</a:t>
            </a:r>
          </a:p>
        </p:txBody>
      </p:sp>
      <p:cxnSp>
        <p:nvCxnSpPr>
          <p:cNvPr id="28" name="Straight Connector 27">
            <a:extLst>
              <a:ext uri="{FF2B5EF4-FFF2-40B4-BE49-F238E27FC236}">
                <a16:creationId xmlns:a16="http://schemas.microsoft.com/office/drawing/2014/main" xmlns="" id="{02D03789-5EF9-4B68-B7C8-28DF5B86282C}"/>
              </a:ext>
            </a:extLst>
          </p:cNvPr>
          <p:cNvCxnSpPr>
            <a:cxnSpLocks/>
          </p:cNvCxnSpPr>
          <p:nvPr/>
        </p:nvCxnSpPr>
        <p:spPr>
          <a:xfrm flipH="1">
            <a:off x="31750" y="731378"/>
            <a:ext cx="9144000" cy="0"/>
          </a:xfrm>
          <a:prstGeom prst="line">
            <a:avLst/>
          </a:prstGeom>
          <a:ln w="28575" cmpd="sng">
            <a:solidFill>
              <a:srgbClr val="000000"/>
            </a:solidFill>
          </a:ln>
        </p:spPr>
        <p:style>
          <a:lnRef idx="3">
            <a:schemeClr val="accent3"/>
          </a:lnRef>
          <a:fillRef idx="0">
            <a:schemeClr val="accent3"/>
          </a:fillRef>
          <a:effectRef idx="2">
            <a:schemeClr val="accent3"/>
          </a:effectRef>
          <a:fontRef idx="minor">
            <a:schemeClr val="tx1"/>
          </a:fontRef>
        </p:style>
      </p:cxnSp>
      <p:sp>
        <p:nvSpPr>
          <p:cNvPr id="20" name="Slide Number Placeholder 2">
            <a:extLst>
              <a:ext uri="{FF2B5EF4-FFF2-40B4-BE49-F238E27FC236}">
                <a16:creationId xmlns:a16="http://schemas.microsoft.com/office/drawing/2014/main" xmlns="" id="{870942BA-3B61-4D52-9C2A-274BBFDDC139}"/>
              </a:ext>
            </a:extLst>
          </p:cNvPr>
          <p:cNvSpPr>
            <a:spLocks noGrp="1"/>
          </p:cNvSpPr>
          <p:nvPr>
            <p:ph type="sldNum" sz="quarter" idx="12"/>
          </p:nvPr>
        </p:nvSpPr>
        <p:spPr>
          <a:xfrm>
            <a:off x="6454724" y="6356350"/>
            <a:ext cx="2133600" cy="365125"/>
          </a:xfrm>
        </p:spPr>
        <p:txBody>
          <a:bodyPr/>
          <a:lstStyle/>
          <a:p>
            <a:fld id="{4E57AD28-D0A0-5245-849C-EA4BAD512B75}" type="slidenum">
              <a:rPr lang="en-US" smtClean="0"/>
              <a:t>8</a:t>
            </a:fld>
            <a:endParaRPr lang="en-US" dirty="0"/>
          </a:p>
        </p:txBody>
      </p:sp>
      <p:sp>
        <p:nvSpPr>
          <p:cNvPr id="21" name="Rectangle 20">
            <a:extLst>
              <a:ext uri="{FF2B5EF4-FFF2-40B4-BE49-F238E27FC236}">
                <a16:creationId xmlns:a16="http://schemas.microsoft.com/office/drawing/2014/main" xmlns="" id="{D6A26BB6-DAEA-498A-9755-6B6AD949CED3}"/>
              </a:ext>
            </a:extLst>
          </p:cNvPr>
          <p:cNvSpPr/>
          <p:nvPr/>
        </p:nvSpPr>
        <p:spPr>
          <a:xfrm>
            <a:off x="-270919" y="817738"/>
            <a:ext cx="3775258" cy="327009"/>
          </a:xfrm>
          <a:prstGeom prst="rect">
            <a:avLst/>
          </a:prstGeom>
          <a:ln>
            <a:noFill/>
          </a:ln>
        </p:spPr>
        <p:txBody>
          <a:bodyPr wrap="square" lIns="19047" tIns="9523" rIns="19047" bIns="9523">
            <a:spAutoFit/>
          </a:bodyPr>
          <a:lstStyle/>
          <a:p>
            <a:pPr algn="ctr"/>
            <a:r>
              <a:rPr lang="en-US" sz="2000" dirty="0">
                <a:latin typeface="Times"/>
                <a:cs typeface="Times"/>
              </a:rPr>
              <a:t>Multiple Views of Blue Cage</a:t>
            </a:r>
            <a:endParaRPr lang="en-US" sz="2000" dirty="0"/>
          </a:p>
        </p:txBody>
      </p:sp>
      <p:pic>
        <p:nvPicPr>
          <p:cNvPr id="22" name="Picture 21" descr="cage isometric.JPG">
            <a:extLst>
              <a:ext uri="{FF2B5EF4-FFF2-40B4-BE49-F238E27FC236}">
                <a16:creationId xmlns:a16="http://schemas.microsoft.com/office/drawing/2014/main" xmlns="" id="{706BBC06-9CCC-455A-AE79-59A926D7CD6F}"/>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4318" b="82550" l="20922" r="80142">
                        <a14:foregroundMark x1="22340" y1="41163" x2="22340" y2="41163"/>
                        <a14:foregroundMark x1="65426" y1="14541" x2="65426" y2="14541"/>
                        <a14:foregroundMark x1="80319" y1="59508" x2="80319" y2="59508"/>
                        <a14:foregroundMark x1="44149" y1="82774" x2="44149" y2="82774"/>
                        <a14:foregroundMark x1="22163" y1="34004" x2="20922" y2="46532"/>
                        <a14:foregroundMark x1="20922" y1="46532" x2="23050" y2="58166"/>
                        <a14:foregroundMark x1="23050" y1="58166" x2="23050" y2="58166"/>
                      </a14:backgroundRemoval>
                    </a14:imgEffect>
                  </a14:imgLayer>
                </a14:imgProps>
              </a:ext>
              <a:ext uri="{28A0092B-C50C-407E-A947-70E740481C1C}">
                <a14:useLocalDpi xmlns:a14="http://schemas.microsoft.com/office/drawing/2010/main" val="0"/>
              </a:ext>
            </a:extLst>
          </a:blip>
          <a:srcRect l="16607" t="6770" r="13086" b="9052"/>
          <a:stretch/>
        </p:blipFill>
        <p:spPr>
          <a:xfrm>
            <a:off x="4847602" y="1211213"/>
            <a:ext cx="2523872" cy="2401169"/>
          </a:xfrm>
          <a:prstGeom prst="rect">
            <a:avLst/>
          </a:prstGeom>
          <a:ln>
            <a:noFill/>
          </a:ln>
        </p:spPr>
      </p:pic>
      <p:pic>
        <p:nvPicPr>
          <p:cNvPr id="23" name="Picture 22" descr="cage side.JPG">
            <a:extLst>
              <a:ext uri="{FF2B5EF4-FFF2-40B4-BE49-F238E27FC236}">
                <a16:creationId xmlns:a16="http://schemas.microsoft.com/office/drawing/2014/main" xmlns="" id="{67B5C9F2-E206-4ADB-B5A8-FAE00362D6FC}"/>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1584" b="85106" l="23799" r="75057">
                        <a14:foregroundMark x1="57208" y1="82270" x2="57208" y2="82270"/>
                        <a14:foregroundMark x1="67963" y1="84161" x2="67963" y2="84161"/>
                        <a14:foregroundMark x1="73227" y1="83688" x2="73227" y2="83688"/>
                        <a14:foregroundMark x1="74600" y1="83452" x2="74600" y2="83452"/>
                        <a14:foregroundMark x1="72540" y1="83924" x2="72540" y2="83924"/>
                        <a14:foregroundMark x1="74600" y1="61702" x2="74600" y2="61702"/>
                        <a14:foregroundMark x1="74600" y1="35225" x2="74600" y2="35225"/>
                        <a14:foregroundMark x1="74600" y1="17494" x2="74600" y2="17494"/>
                        <a14:foregroundMark x1="74371" y1="19385" x2="74371" y2="19385"/>
                        <a14:foregroundMark x1="73684" y1="14657" x2="73684" y2="14657"/>
                        <a14:foregroundMark x1="30664" y1="11820" x2="30664" y2="11820"/>
                        <a14:foregroundMark x1="24714" y1="11820" x2="24714" y2="11820"/>
                        <a14:foregroundMark x1="24714" y1="34515" x2="24714" y2="34515"/>
                        <a14:foregroundMark x1="24256" y1="34043" x2="24256" y2="34043"/>
                        <a14:foregroundMark x1="24256" y1="37589" x2="24256" y2="37589"/>
                        <a14:foregroundMark x1="24714" y1="36643" x2="24714" y2="36643"/>
                        <a14:foregroundMark x1="24485" y1="71395" x2="24485" y2="71395"/>
                        <a14:foregroundMark x1="25172" y1="69504" x2="25172" y2="69504"/>
                        <a14:foregroundMark x1="24714" y1="68558" x2="24714" y2="68558"/>
                        <a14:foregroundMark x1="24714" y1="78723" x2="24714" y2="78723"/>
                        <a14:foregroundMark x1="25172" y1="77069" x2="25172" y2="77069"/>
                        <a14:foregroundMark x1="73227" y1="84161" x2="73227" y2="84161"/>
                        <a14:foregroundMark x1="72082" y1="83924" x2="72998" y2="83924"/>
                        <a14:foregroundMark x1="74600" y1="13712" x2="75515" y2="46572"/>
                        <a14:foregroundMark x1="75515" y1="46572" x2="73684" y2="79669"/>
                        <a14:foregroundMark x1="73684" y1="79669" x2="75286" y2="83924"/>
                        <a14:foregroundMark x1="74828" y1="83688" x2="42105" y2="85106"/>
                        <a14:foregroundMark x1="24714" y1="81087" x2="24485" y2="13712"/>
                        <a14:foregroundMark x1="24485" y1="13712" x2="74142" y2="13712"/>
                      </a14:backgroundRemoval>
                    </a14:imgEffect>
                  </a14:imgLayer>
                </a14:imgProps>
              </a:ext>
              <a:ext uri="{28A0092B-C50C-407E-A947-70E740481C1C}">
                <a14:useLocalDpi xmlns:a14="http://schemas.microsoft.com/office/drawing/2010/main" val="0"/>
              </a:ext>
            </a:extLst>
          </a:blip>
          <a:srcRect l="22823" t="6201" r="19347" b="10328"/>
          <a:stretch/>
        </p:blipFill>
        <p:spPr>
          <a:xfrm>
            <a:off x="5388401" y="3881313"/>
            <a:ext cx="1725105" cy="2436313"/>
          </a:xfrm>
          <a:prstGeom prst="rect">
            <a:avLst/>
          </a:prstGeom>
          <a:ln>
            <a:noFill/>
          </a:ln>
        </p:spPr>
      </p:pic>
      <p:pic>
        <p:nvPicPr>
          <p:cNvPr id="27" name="Picture 26" descr="cage back.JPG">
            <a:extLst>
              <a:ext uri="{FF2B5EF4-FFF2-40B4-BE49-F238E27FC236}">
                <a16:creationId xmlns:a16="http://schemas.microsoft.com/office/drawing/2014/main" xmlns="" id="{9AA0310B-3C66-4D01-9178-E326B0DF665A}"/>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3673" b="88204" l="19565" r="85435">
                        <a14:foregroundMark x1="44130" y1="14209" x2="53696" y2="15013"/>
                        <a14:foregroundMark x1="43478" y1="86059" x2="59783" y2="88204"/>
                        <a14:foregroundMark x1="83913" y1="66756" x2="85652" y2="64611"/>
                        <a14:foregroundMark x1="19565" y1="59517" x2="19565" y2="54155"/>
                      </a14:backgroundRemoval>
                    </a14:imgEffect>
                  </a14:imgLayer>
                </a14:imgProps>
              </a:ext>
              <a:ext uri="{28A0092B-C50C-407E-A947-70E740481C1C}">
                <a14:useLocalDpi xmlns:a14="http://schemas.microsoft.com/office/drawing/2010/main" val="0"/>
              </a:ext>
            </a:extLst>
          </a:blip>
          <a:srcRect l="12501" t="7260" r="7812" b="4106"/>
          <a:stretch/>
        </p:blipFill>
        <p:spPr>
          <a:xfrm>
            <a:off x="1724193" y="3943113"/>
            <a:ext cx="2645010" cy="2391739"/>
          </a:xfrm>
          <a:prstGeom prst="rect">
            <a:avLst/>
          </a:prstGeom>
          <a:ln>
            <a:noFill/>
          </a:ln>
        </p:spPr>
      </p:pic>
      <p:sp>
        <p:nvSpPr>
          <p:cNvPr id="39" name="Rectangle 38">
            <a:extLst>
              <a:ext uri="{FF2B5EF4-FFF2-40B4-BE49-F238E27FC236}">
                <a16:creationId xmlns:a16="http://schemas.microsoft.com/office/drawing/2014/main" xmlns="" id="{6C5F7234-39F3-4238-9215-F2CB2B11775F}"/>
              </a:ext>
            </a:extLst>
          </p:cNvPr>
          <p:cNvSpPr/>
          <p:nvPr/>
        </p:nvSpPr>
        <p:spPr>
          <a:xfrm>
            <a:off x="2448334" y="3460767"/>
            <a:ext cx="1101801" cy="307777"/>
          </a:xfrm>
          <a:prstGeom prst="rect">
            <a:avLst/>
          </a:prstGeom>
          <a:ln>
            <a:noFill/>
          </a:ln>
        </p:spPr>
        <p:txBody>
          <a:bodyPr wrap="square">
            <a:spAutoFit/>
          </a:bodyPr>
          <a:lstStyle/>
          <a:p>
            <a:pPr algn="ctr"/>
            <a:r>
              <a:rPr lang="en-US" sz="1400" i="1" dirty="0">
                <a:latin typeface="Times"/>
                <a:cs typeface="Times"/>
              </a:rPr>
              <a:t>Top View</a:t>
            </a:r>
            <a:endParaRPr lang="en-US" sz="1400" i="1" dirty="0"/>
          </a:p>
        </p:txBody>
      </p:sp>
      <p:pic>
        <p:nvPicPr>
          <p:cNvPr id="41" name="Picture 40" descr="Cage Top.JPG">
            <a:extLst>
              <a:ext uri="{FF2B5EF4-FFF2-40B4-BE49-F238E27FC236}">
                <a16:creationId xmlns:a16="http://schemas.microsoft.com/office/drawing/2014/main" xmlns="" id="{12488B3C-8CB8-46D0-B352-CEA416CB5A9B}"/>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3922" b="82353" l="11050" r="85912">
                        <a14:foregroundMark x1="69337" y1="61569" x2="69337" y2="61569"/>
                        <a14:foregroundMark x1="55249" y1="53333" x2="55249" y2="53333"/>
                        <a14:foregroundMark x1="31354" y1="46078" x2="31354" y2="46078"/>
                        <a14:foregroundMark x1="56768" y1="74118" x2="25552" y2="58824"/>
                        <a14:foregroundMark x1="25552" y1="58824" x2="37845" y2="29608"/>
                        <a14:foregroundMark x1="37845" y1="29608" x2="61464" y2="23725"/>
                        <a14:foregroundMark x1="70304" y1="23725" x2="75552" y2="47843"/>
                        <a14:foregroundMark x1="75552" y1="47843" x2="75552" y2="72549"/>
                        <a14:foregroundMark x1="75552" y1="72549" x2="56630" y2="77843"/>
                        <a14:foregroundMark x1="56630" y1="77843" x2="46409" y2="77843"/>
                        <a14:foregroundMark x1="15746" y1="79216" x2="52624" y2="76275"/>
                        <a14:foregroundMark x1="11050" y1="81373" x2="11050" y2="81373"/>
                        <a14:foregroundMark x1="11602" y1="78431" x2="12569" y2="80784"/>
                        <a14:foregroundMark x1="85912" y1="79216" x2="85912" y2="79216"/>
                      </a14:backgroundRemoval>
                    </a14:imgEffect>
                  </a14:imgLayer>
                </a14:imgProps>
              </a:ext>
              <a:ext uri="{28A0092B-C50C-407E-A947-70E740481C1C}">
                <a14:useLocalDpi xmlns:a14="http://schemas.microsoft.com/office/drawing/2010/main" val="0"/>
              </a:ext>
            </a:extLst>
          </a:blip>
          <a:srcRect l="6627" t="5481" r="8542" b="8939"/>
          <a:stretch/>
        </p:blipFill>
        <p:spPr>
          <a:xfrm>
            <a:off x="1664626" y="1685744"/>
            <a:ext cx="2589706" cy="1840348"/>
          </a:xfrm>
          <a:prstGeom prst="rect">
            <a:avLst/>
          </a:prstGeom>
          <a:ln>
            <a:noFill/>
          </a:ln>
        </p:spPr>
      </p:pic>
      <p:sp>
        <p:nvSpPr>
          <p:cNvPr id="43" name="Rectangle 42">
            <a:extLst>
              <a:ext uri="{FF2B5EF4-FFF2-40B4-BE49-F238E27FC236}">
                <a16:creationId xmlns:a16="http://schemas.microsoft.com/office/drawing/2014/main" xmlns="" id="{EDD96468-6DA0-4AB0-85E8-50E982619BCB}"/>
              </a:ext>
            </a:extLst>
          </p:cNvPr>
          <p:cNvSpPr/>
          <p:nvPr/>
        </p:nvSpPr>
        <p:spPr>
          <a:xfrm>
            <a:off x="5685168" y="6283597"/>
            <a:ext cx="1101801" cy="307777"/>
          </a:xfrm>
          <a:prstGeom prst="rect">
            <a:avLst/>
          </a:prstGeom>
          <a:ln>
            <a:noFill/>
          </a:ln>
        </p:spPr>
        <p:txBody>
          <a:bodyPr wrap="square">
            <a:spAutoFit/>
          </a:bodyPr>
          <a:lstStyle/>
          <a:p>
            <a:pPr algn="ctr"/>
            <a:r>
              <a:rPr lang="en-US" sz="1400" i="1" dirty="0">
                <a:latin typeface="Times"/>
                <a:cs typeface="Times"/>
              </a:rPr>
              <a:t>Right View</a:t>
            </a:r>
            <a:endParaRPr lang="en-US" sz="1400" i="1" dirty="0"/>
          </a:p>
        </p:txBody>
      </p:sp>
      <p:sp>
        <p:nvSpPr>
          <p:cNvPr id="44" name="Rectangle 43">
            <a:extLst>
              <a:ext uri="{FF2B5EF4-FFF2-40B4-BE49-F238E27FC236}">
                <a16:creationId xmlns:a16="http://schemas.microsoft.com/office/drawing/2014/main" xmlns="" id="{F3AF0A01-AF85-41AE-8689-22BBDFD21B35}"/>
              </a:ext>
            </a:extLst>
          </p:cNvPr>
          <p:cNvSpPr/>
          <p:nvPr/>
        </p:nvSpPr>
        <p:spPr>
          <a:xfrm>
            <a:off x="2543218" y="6330960"/>
            <a:ext cx="1101801" cy="307777"/>
          </a:xfrm>
          <a:prstGeom prst="rect">
            <a:avLst/>
          </a:prstGeom>
          <a:ln>
            <a:noFill/>
          </a:ln>
        </p:spPr>
        <p:txBody>
          <a:bodyPr wrap="square">
            <a:spAutoFit/>
          </a:bodyPr>
          <a:lstStyle/>
          <a:p>
            <a:pPr algn="ctr"/>
            <a:r>
              <a:rPr lang="en-US" sz="1400" i="1" dirty="0">
                <a:latin typeface="Times"/>
                <a:cs typeface="Times"/>
              </a:rPr>
              <a:t>Front View</a:t>
            </a:r>
            <a:endParaRPr lang="en-US" sz="1400" i="1" dirty="0"/>
          </a:p>
        </p:txBody>
      </p:sp>
      <p:sp>
        <p:nvSpPr>
          <p:cNvPr id="17" name="Rectangle 16">
            <a:extLst>
              <a:ext uri="{FF2B5EF4-FFF2-40B4-BE49-F238E27FC236}">
                <a16:creationId xmlns:a16="http://schemas.microsoft.com/office/drawing/2014/main" xmlns="" id="{CAC21CBC-440D-41FB-AC16-201D72CE9A7C}"/>
              </a:ext>
            </a:extLst>
          </p:cNvPr>
          <p:cNvSpPr/>
          <p:nvPr/>
        </p:nvSpPr>
        <p:spPr>
          <a:xfrm>
            <a:off x="5424000" y="3453676"/>
            <a:ext cx="1517792" cy="307777"/>
          </a:xfrm>
          <a:prstGeom prst="rect">
            <a:avLst/>
          </a:prstGeom>
          <a:ln>
            <a:noFill/>
          </a:ln>
        </p:spPr>
        <p:txBody>
          <a:bodyPr wrap="square">
            <a:spAutoFit/>
          </a:bodyPr>
          <a:lstStyle/>
          <a:p>
            <a:pPr algn="ctr"/>
            <a:r>
              <a:rPr lang="en-US" sz="1400" i="1" dirty="0">
                <a:latin typeface="Times"/>
                <a:cs typeface="Times"/>
              </a:rPr>
              <a:t>Auxiliary  View</a:t>
            </a:r>
            <a:endParaRPr lang="en-US" sz="1400" i="1" dirty="0"/>
          </a:p>
        </p:txBody>
      </p:sp>
    </p:spTree>
    <p:extLst>
      <p:ext uri="{BB962C8B-B14F-4D97-AF65-F5344CB8AC3E}">
        <p14:creationId xmlns:p14="http://schemas.microsoft.com/office/powerpoint/2010/main" val="2272544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iezo Rot Adapter.JPG"/>
          <p:cNvPicPr>
            <a:picLocks noChangeAspect="1"/>
          </p:cNvPicPr>
          <p:nvPr/>
        </p:nvPicPr>
        <p:blipFill>
          <a:blip r:embed="rId3">
            <a:extLst>
              <a:ext uri="{BEBA8EAE-BF5A-486C-A8C5-ECC9F3942E4B}">
                <a14:imgProps xmlns:a14="http://schemas.microsoft.com/office/drawing/2010/main">
                  <a14:imgLayer r:embed="rId4">
                    <a14:imgEffect>
                      <a14:backgroundRemoval t="284" b="89915" l="10000" r="90000"/>
                    </a14:imgEffect>
                  </a14:imgLayer>
                </a14:imgProps>
              </a:ext>
              <a:ext uri="{28A0092B-C50C-407E-A947-70E740481C1C}">
                <a14:useLocalDpi xmlns:a14="http://schemas.microsoft.com/office/drawing/2010/main" val="0"/>
              </a:ext>
            </a:extLst>
          </a:blip>
          <a:stretch>
            <a:fillRect/>
          </a:stretch>
        </p:blipFill>
        <p:spPr>
          <a:xfrm>
            <a:off x="3601816" y="1142995"/>
            <a:ext cx="2716444" cy="2479597"/>
          </a:xfrm>
          <a:prstGeom prst="rect">
            <a:avLst/>
          </a:prstGeom>
        </p:spPr>
      </p:pic>
      <p:sp>
        <p:nvSpPr>
          <p:cNvPr id="7" name="TextBox 6">
            <a:extLst>
              <a:ext uri="{FF2B5EF4-FFF2-40B4-BE49-F238E27FC236}">
                <a16:creationId xmlns:a16="http://schemas.microsoft.com/office/drawing/2014/main" xmlns="" id="{397475B3-9DC1-4EF8-BDD6-89D25E6A489A}"/>
              </a:ext>
            </a:extLst>
          </p:cNvPr>
          <p:cNvSpPr txBox="1"/>
          <p:nvPr/>
        </p:nvSpPr>
        <p:spPr>
          <a:xfrm>
            <a:off x="55703" y="313386"/>
            <a:ext cx="8436429" cy="403957"/>
          </a:xfrm>
          <a:prstGeom prst="rect">
            <a:avLst/>
          </a:prstGeom>
          <a:noFill/>
        </p:spPr>
        <p:txBody>
          <a:bodyPr wrap="square" lIns="19047" tIns="9523" rIns="19047" bIns="9523" rtlCol="0">
            <a:spAutoFit/>
          </a:bodyPr>
          <a:lstStyle/>
          <a:p>
            <a:r>
              <a:rPr lang="en-US" sz="2500" b="1" dirty="0">
                <a:latin typeface="Times"/>
                <a:cs typeface="Times"/>
              </a:rPr>
              <a:t>[1] Tip-Tilt Apodizer Mount- SolidWorks Parts</a:t>
            </a:r>
          </a:p>
        </p:txBody>
      </p:sp>
      <p:cxnSp>
        <p:nvCxnSpPr>
          <p:cNvPr id="28" name="Straight Connector 27">
            <a:extLst>
              <a:ext uri="{FF2B5EF4-FFF2-40B4-BE49-F238E27FC236}">
                <a16:creationId xmlns:a16="http://schemas.microsoft.com/office/drawing/2014/main" xmlns="" id="{02D03789-5EF9-4B68-B7C8-28DF5B86282C}"/>
              </a:ext>
            </a:extLst>
          </p:cNvPr>
          <p:cNvCxnSpPr>
            <a:cxnSpLocks/>
          </p:cNvCxnSpPr>
          <p:nvPr/>
        </p:nvCxnSpPr>
        <p:spPr>
          <a:xfrm flipH="1">
            <a:off x="31750" y="731378"/>
            <a:ext cx="9144000" cy="0"/>
          </a:xfrm>
          <a:prstGeom prst="line">
            <a:avLst/>
          </a:prstGeom>
          <a:ln w="28575" cmpd="sng">
            <a:solidFill>
              <a:srgbClr val="000000"/>
            </a:solidFill>
          </a:ln>
        </p:spPr>
        <p:style>
          <a:lnRef idx="3">
            <a:schemeClr val="accent3"/>
          </a:lnRef>
          <a:fillRef idx="0">
            <a:schemeClr val="accent3"/>
          </a:fillRef>
          <a:effectRef idx="2">
            <a:schemeClr val="accent3"/>
          </a:effectRef>
          <a:fontRef idx="minor">
            <a:schemeClr val="tx1"/>
          </a:fontRef>
        </p:style>
      </p:cxnSp>
      <p:sp>
        <p:nvSpPr>
          <p:cNvPr id="2" name="Slide Number Placeholder 1"/>
          <p:cNvSpPr>
            <a:spLocks noGrp="1"/>
          </p:cNvSpPr>
          <p:nvPr>
            <p:ph type="sldNum" sz="quarter" idx="12"/>
          </p:nvPr>
        </p:nvSpPr>
        <p:spPr>
          <a:xfrm>
            <a:off x="6553200" y="6356350"/>
            <a:ext cx="2133600" cy="365125"/>
          </a:xfrm>
        </p:spPr>
        <p:txBody>
          <a:bodyPr/>
          <a:lstStyle/>
          <a:p>
            <a:fld id="{4E57AD28-D0A0-5245-849C-EA4BAD512B75}" type="slidenum">
              <a:rPr lang="en-US" smtClean="0"/>
              <a:t>9</a:t>
            </a:fld>
            <a:endParaRPr lang="en-US" dirty="0"/>
          </a:p>
        </p:txBody>
      </p:sp>
      <p:sp>
        <p:nvSpPr>
          <p:cNvPr id="19" name="Rectangle 18">
            <a:extLst>
              <a:ext uri="{FF2B5EF4-FFF2-40B4-BE49-F238E27FC236}">
                <a16:creationId xmlns:a16="http://schemas.microsoft.com/office/drawing/2014/main" xmlns="" id="{5C40455A-D3AD-46AA-AB23-97CA081150BD}"/>
              </a:ext>
            </a:extLst>
          </p:cNvPr>
          <p:cNvSpPr/>
          <p:nvPr/>
        </p:nvSpPr>
        <p:spPr>
          <a:xfrm>
            <a:off x="111837" y="797915"/>
            <a:ext cx="5420435" cy="327009"/>
          </a:xfrm>
          <a:prstGeom prst="rect">
            <a:avLst/>
          </a:prstGeom>
          <a:ln>
            <a:noFill/>
          </a:ln>
        </p:spPr>
        <p:txBody>
          <a:bodyPr wrap="square" lIns="19047" tIns="9523" rIns="19047" bIns="9523">
            <a:spAutoFit/>
          </a:bodyPr>
          <a:lstStyle/>
          <a:p>
            <a:r>
              <a:rPr lang="en-US" sz="2000" dirty="0">
                <a:latin typeface="Times"/>
                <a:cs typeface="Times"/>
              </a:rPr>
              <a:t>Multiple Views of Yellow Adapter</a:t>
            </a:r>
            <a:endParaRPr lang="en-US" sz="2000" dirty="0"/>
          </a:p>
        </p:txBody>
      </p:sp>
      <p:pic>
        <p:nvPicPr>
          <p:cNvPr id="12" name="Picture 11" descr="Piezo Rot Adapter Back.JPG"/>
          <p:cNvPicPr>
            <a:picLocks noChangeAspect="1"/>
          </p:cNvPicPr>
          <p:nvPr/>
        </p:nvPicPr>
        <p:blipFill rotWithShape="1">
          <a:blip r:embed="rId5">
            <a:extLst>
              <a:ext uri="{BEBA8EAE-BF5A-486C-A8C5-ECC9F3942E4B}">
                <a14:imgProps xmlns:a14="http://schemas.microsoft.com/office/drawing/2010/main">
                  <a14:imgLayer r:embed="rId6">
                    <a14:imgEffect>
                      <a14:backgroundRemoval t="6173" b="89815" l="17831" r="83133">
                        <a14:foregroundMark x1="38072" y1="87346" x2="54940" y2="90123"/>
                        <a14:foregroundMark x1="54940" y1="90123" x2="61205" y2="86728"/>
                        <a14:foregroundMark x1="83614" y1="58333" x2="83614" y2="58333"/>
                        <a14:foregroundMark x1="70602" y1="17284" x2="54940" y2="9877"/>
                        <a14:foregroundMark x1="54940" y1="9877" x2="40000" y2="11420"/>
                        <a14:foregroundMark x1="47470" y1="7716" x2="53012" y2="6481"/>
                        <a14:foregroundMark x1="20482" y1="68210" x2="20000" y2="37346"/>
                        <a14:foregroundMark x1="17831" y1="57716" x2="19036" y2="40432"/>
                      </a14:backgroundRemoval>
                    </a14:imgEffect>
                  </a14:imgLayer>
                </a14:imgProps>
              </a:ext>
              <a:ext uri="{28A0092B-C50C-407E-A947-70E740481C1C}">
                <a14:useLocalDpi xmlns:a14="http://schemas.microsoft.com/office/drawing/2010/main" val="0"/>
              </a:ext>
            </a:extLst>
          </a:blip>
          <a:srcRect l="13077" t="4781" r="11743"/>
          <a:stretch/>
        </p:blipFill>
        <p:spPr>
          <a:xfrm>
            <a:off x="6117544" y="3793757"/>
            <a:ext cx="2389343" cy="2297560"/>
          </a:xfrm>
          <a:prstGeom prst="rect">
            <a:avLst/>
          </a:prstGeom>
          <a:ln>
            <a:noFill/>
          </a:ln>
        </p:spPr>
      </p:pic>
      <p:pic>
        <p:nvPicPr>
          <p:cNvPr id="13" name="Picture 12" descr="Piezo Rot Adapter Front.JPG"/>
          <p:cNvPicPr>
            <a:picLocks noChangeAspect="1"/>
          </p:cNvPicPr>
          <p:nvPr/>
        </p:nvPicPr>
        <p:blipFill rotWithShape="1">
          <a:blip r:embed="rId7">
            <a:extLst>
              <a:ext uri="{BEBA8EAE-BF5A-486C-A8C5-ECC9F3942E4B}">
                <a14:imgProps xmlns:a14="http://schemas.microsoft.com/office/drawing/2010/main">
                  <a14:imgLayer r:embed="rId8">
                    <a14:imgEffect>
                      <a14:backgroundRemoval t="11579" b="85000" l="20925" r="82379">
                        <a14:foregroundMark x1="41850" y1="16316" x2="56828" y2="14737"/>
                        <a14:foregroundMark x1="56828" y1="14737" x2="64758" y2="16842"/>
                        <a14:foregroundMark x1="82379" y1="41579" x2="82379" y2="41579"/>
                        <a14:foregroundMark x1="58370" y1="83684" x2="58370" y2="83684"/>
                        <a14:foregroundMark x1="24449" y1="58421" x2="24449" y2="58421"/>
                        <a14:foregroundMark x1="52863" y1="12632" x2="52863" y2="12632"/>
                        <a14:foregroundMark x1="57489" y1="13158" x2="43392" y2="16316"/>
                        <a14:foregroundMark x1="22687" y1="41053" x2="22687" y2="56842"/>
                        <a14:foregroundMark x1="48899" y1="85263" x2="57489" y2="85789"/>
                        <a14:foregroundMark x1="58811" y1="14737" x2="48899" y2="12632"/>
                        <a14:foregroundMark x1="42070" y1="14737" x2="57048" y2="11842"/>
                        <a14:foregroundMark x1="57048" y1="11842" x2="59471" y2="14211"/>
                        <a14:foregroundMark x1="24009" y1="62895" x2="21806" y2="43421"/>
                        <a14:foregroundMark x1="21806" y1="43421" x2="23128" y2="40526"/>
                        <a14:foregroundMark x1="23568" y1="51316" x2="22247" y2="41053"/>
                        <a14:foregroundMark x1="48018" y1="13158" x2="58811" y2="13684"/>
                        <a14:foregroundMark x1="27974" y1="69474" x2="20925" y2="53421"/>
                        <a14:foregroundMark x1="20925" y1="53421" x2="22467" y2="37105"/>
                      </a14:backgroundRemoval>
                    </a14:imgEffect>
                  </a14:imgLayer>
                </a14:imgProps>
              </a:ext>
              <a:ext uri="{28A0092B-C50C-407E-A947-70E740481C1C}">
                <a14:useLocalDpi xmlns:a14="http://schemas.microsoft.com/office/drawing/2010/main" val="0"/>
              </a:ext>
            </a:extLst>
          </a:blip>
          <a:srcRect l="19481" t="9684" r="12337" b="10414"/>
          <a:stretch/>
        </p:blipFill>
        <p:spPr>
          <a:xfrm>
            <a:off x="1184519" y="3864119"/>
            <a:ext cx="2366540" cy="2257372"/>
          </a:xfrm>
          <a:prstGeom prst="rect">
            <a:avLst/>
          </a:prstGeom>
          <a:ln>
            <a:noFill/>
          </a:ln>
        </p:spPr>
      </p:pic>
      <p:pic>
        <p:nvPicPr>
          <p:cNvPr id="14" name="Picture 13" descr="Piezo Rot Adapter Side.JPG"/>
          <p:cNvPicPr>
            <a:picLocks noChangeAspect="1"/>
          </p:cNvPicPr>
          <p:nvPr/>
        </p:nvPicPr>
        <p:blipFill rotWithShape="1">
          <a:blip r:embed="rId9">
            <a:extLst>
              <a:ext uri="{BEBA8EAE-BF5A-486C-A8C5-ECC9F3942E4B}">
                <a14:imgProps xmlns:a14="http://schemas.microsoft.com/office/drawing/2010/main">
                  <a14:imgLayer r:embed="rId10">
                    <a14:imgEffect>
                      <a14:backgroundRemoval t="11172" b="89101" l="19171" r="79793">
                        <a14:foregroundMark x1="70466" y1="15531" x2="36269" y2="20436"/>
                        <a14:foregroundMark x1="36269" y1="20436" x2="35751" y2="22616"/>
                        <a14:foregroundMark x1="66839" y1="85286" x2="31088" y2="86376"/>
                        <a14:foregroundMark x1="26425" y1="87738" x2="31088" y2="13079"/>
                        <a14:foregroundMark x1="76166" y1="16076" x2="74093" y2="86921"/>
                        <a14:foregroundMark x1="25389" y1="84469" x2="32124" y2="11172"/>
                        <a14:foregroundMark x1="64767" y1="11172" x2="32124" y2="11717"/>
                        <a14:foregroundMark x1="30052" y1="89918" x2="65285" y2="89101"/>
                        <a14:foregroundMark x1="65285" y1="89101" x2="65803" y2="88828"/>
                      </a14:backgroundRemoval>
                    </a14:imgEffect>
                  </a14:imgLayer>
                </a14:imgProps>
              </a:ext>
              <a:ext uri="{28A0092B-C50C-407E-A947-70E740481C1C}">
                <a14:useLocalDpi xmlns:a14="http://schemas.microsoft.com/office/drawing/2010/main" val="0"/>
              </a:ext>
            </a:extLst>
          </a:blip>
          <a:srcRect l="12699" t="9949" r="12699" b="8252"/>
          <a:stretch/>
        </p:blipFill>
        <p:spPr>
          <a:xfrm rot="16200000">
            <a:off x="1522954" y="1479582"/>
            <a:ext cx="1242085" cy="2663072"/>
          </a:xfrm>
          <a:prstGeom prst="rect">
            <a:avLst/>
          </a:prstGeom>
          <a:ln>
            <a:noFill/>
          </a:ln>
        </p:spPr>
      </p:pic>
      <p:pic>
        <p:nvPicPr>
          <p:cNvPr id="17" name="Picture 16" descr="Piezo Rot Adapter Side.JPG"/>
          <p:cNvPicPr>
            <a:picLocks noChangeAspect="1"/>
          </p:cNvPicPr>
          <p:nvPr/>
        </p:nvPicPr>
        <p:blipFill rotWithShape="1">
          <a:blip r:embed="rId11">
            <a:extLst>
              <a:ext uri="{BEBA8EAE-BF5A-486C-A8C5-ECC9F3942E4B}">
                <a14:imgProps xmlns:a14="http://schemas.microsoft.com/office/drawing/2010/main">
                  <a14:imgLayer r:embed="rId10">
                    <a14:imgEffect>
                      <a14:backgroundRemoval t="11444" b="88011" l="19171" r="79793">
                        <a14:foregroundMark x1="58549" y1="15804" x2="58549" y2="15804"/>
                        <a14:foregroundMark x1="52850" y1="12534" x2="52850" y2="12534"/>
                        <a14:foregroundMark x1="50777" y1="88283" x2="50777" y2="88283"/>
                        <a14:foregroundMark x1="71503" y1="85831" x2="76166" y2="14986"/>
                        <a14:foregroundMark x1="30052" y1="11717" x2="26425" y2="68120"/>
                        <a14:foregroundMark x1="26425" y1="68120" x2="27979" y2="86376"/>
                        <a14:foregroundMark x1="27979" y1="86376" x2="27979" y2="87738"/>
                        <a14:foregroundMark x1="25389" y1="87738" x2="60622" y2="88011"/>
                        <a14:foregroundMark x1="60622" y1="88011" x2="69948" y2="84741"/>
                        <a14:foregroundMark x1="74093" y1="14169" x2="37824" y2="11444"/>
                        <a14:foregroundMark x1="37824" y1="11444" x2="32124" y2="11989"/>
                      </a14:backgroundRemoval>
                    </a14:imgEffect>
                  </a14:imgLayer>
                </a14:imgProps>
              </a:ext>
              <a:ext uri="{28A0092B-C50C-407E-A947-70E740481C1C}">
                <a14:useLocalDpi xmlns:a14="http://schemas.microsoft.com/office/drawing/2010/main" val="0"/>
              </a:ext>
            </a:extLst>
          </a:blip>
          <a:srcRect l="12699" t="9949" r="12699" b="8252"/>
          <a:stretch/>
        </p:blipFill>
        <p:spPr>
          <a:xfrm>
            <a:off x="4350936" y="3882396"/>
            <a:ext cx="1119866" cy="2270572"/>
          </a:xfrm>
          <a:prstGeom prst="rect">
            <a:avLst/>
          </a:prstGeom>
          <a:ln>
            <a:noFill/>
          </a:ln>
        </p:spPr>
      </p:pic>
      <p:sp>
        <p:nvSpPr>
          <p:cNvPr id="15" name="Rectangle 14">
            <a:extLst>
              <a:ext uri="{FF2B5EF4-FFF2-40B4-BE49-F238E27FC236}">
                <a16:creationId xmlns:a16="http://schemas.microsoft.com/office/drawing/2014/main" xmlns="" id="{D903CECC-4409-4793-BF52-E86582D27434}"/>
              </a:ext>
            </a:extLst>
          </p:cNvPr>
          <p:cNvSpPr/>
          <p:nvPr/>
        </p:nvSpPr>
        <p:spPr>
          <a:xfrm>
            <a:off x="1537039" y="3270674"/>
            <a:ext cx="1352015" cy="322974"/>
          </a:xfrm>
          <a:prstGeom prst="rect">
            <a:avLst/>
          </a:prstGeom>
          <a:ln>
            <a:noFill/>
          </a:ln>
        </p:spPr>
        <p:txBody>
          <a:bodyPr wrap="square">
            <a:spAutoFit/>
          </a:bodyPr>
          <a:lstStyle/>
          <a:p>
            <a:pPr algn="ctr"/>
            <a:r>
              <a:rPr lang="en-US" sz="1400" i="1" dirty="0">
                <a:latin typeface="Times"/>
                <a:cs typeface="Times"/>
              </a:rPr>
              <a:t>Top View</a:t>
            </a:r>
            <a:endParaRPr lang="en-US" sz="1400" i="1" dirty="0"/>
          </a:p>
        </p:txBody>
      </p:sp>
      <p:sp>
        <p:nvSpPr>
          <p:cNvPr id="16" name="Rectangle 15">
            <a:extLst>
              <a:ext uri="{FF2B5EF4-FFF2-40B4-BE49-F238E27FC236}">
                <a16:creationId xmlns:a16="http://schemas.microsoft.com/office/drawing/2014/main" xmlns="" id="{64B85D61-A4D1-48C0-A8E5-84289B71D8D2}"/>
              </a:ext>
            </a:extLst>
          </p:cNvPr>
          <p:cNvSpPr/>
          <p:nvPr/>
        </p:nvSpPr>
        <p:spPr>
          <a:xfrm>
            <a:off x="4260791" y="6156231"/>
            <a:ext cx="1352015" cy="322974"/>
          </a:xfrm>
          <a:prstGeom prst="rect">
            <a:avLst/>
          </a:prstGeom>
          <a:ln>
            <a:noFill/>
          </a:ln>
        </p:spPr>
        <p:txBody>
          <a:bodyPr wrap="square">
            <a:spAutoFit/>
          </a:bodyPr>
          <a:lstStyle/>
          <a:p>
            <a:pPr algn="ctr"/>
            <a:r>
              <a:rPr lang="en-US" sz="1400" i="1" dirty="0">
                <a:latin typeface="Times"/>
                <a:cs typeface="Times"/>
              </a:rPr>
              <a:t>Right View</a:t>
            </a:r>
            <a:endParaRPr lang="en-US" sz="1400" i="1" dirty="0"/>
          </a:p>
        </p:txBody>
      </p:sp>
      <p:sp>
        <p:nvSpPr>
          <p:cNvPr id="18" name="Rectangle 17">
            <a:extLst>
              <a:ext uri="{FF2B5EF4-FFF2-40B4-BE49-F238E27FC236}">
                <a16:creationId xmlns:a16="http://schemas.microsoft.com/office/drawing/2014/main" xmlns="" id="{743D241B-75EF-4B0A-BF3E-DC93055E06DF}"/>
              </a:ext>
            </a:extLst>
          </p:cNvPr>
          <p:cNvSpPr/>
          <p:nvPr/>
        </p:nvSpPr>
        <p:spPr>
          <a:xfrm>
            <a:off x="1568749" y="6156231"/>
            <a:ext cx="1352015" cy="322974"/>
          </a:xfrm>
          <a:prstGeom prst="rect">
            <a:avLst/>
          </a:prstGeom>
          <a:ln>
            <a:noFill/>
          </a:ln>
        </p:spPr>
        <p:txBody>
          <a:bodyPr wrap="square">
            <a:spAutoFit/>
          </a:bodyPr>
          <a:lstStyle/>
          <a:p>
            <a:pPr algn="ctr"/>
            <a:r>
              <a:rPr lang="en-US" sz="1400" i="1" dirty="0">
                <a:latin typeface="Times"/>
                <a:cs typeface="Times"/>
              </a:rPr>
              <a:t>Front View</a:t>
            </a:r>
            <a:endParaRPr lang="en-US" sz="1400" i="1" dirty="0"/>
          </a:p>
        </p:txBody>
      </p:sp>
      <p:sp>
        <p:nvSpPr>
          <p:cNvPr id="20" name="Rectangle 19">
            <a:extLst>
              <a:ext uri="{FF2B5EF4-FFF2-40B4-BE49-F238E27FC236}">
                <a16:creationId xmlns:a16="http://schemas.microsoft.com/office/drawing/2014/main" xmlns="" id="{F4815CDD-299C-4D06-84AB-D4BF611266EF}"/>
              </a:ext>
            </a:extLst>
          </p:cNvPr>
          <p:cNvSpPr/>
          <p:nvPr/>
        </p:nvSpPr>
        <p:spPr>
          <a:xfrm>
            <a:off x="6798798" y="6126140"/>
            <a:ext cx="1352015" cy="322974"/>
          </a:xfrm>
          <a:prstGeom prst="rect">
            <a:avLst/>
          </a:prstGeom>
          <a:ln>
            <a:noFill/>
          </a:ln>
        </p:spPr>
        <p:txBody>
          <a:bodyPr wrap="square">
            <a:spAutoFit/>
          </a:bodyPr>
          <a:lstStyle/>
          <a:p>
            <a:pPr algn="ctr"/>
            <a:r>
              <a:rPr lang="en-US" sz="1400" i="1" dirty="0">
                <a:latin typeface="Times"/>
                <a:cs typeface="Times"/>
              </a:rPr>
              <a:t>Back View</a:t>
            </a:r>
            <a:endParaRPr lang="en-US" sz="1400" i="1" dirty="0"/>
          </a:p>
        </p:txBody>
      </p:sp>
      <p:sp>
        <p:nvSpPr>
          <p:cNvPr id="21" name="Rectangle 20">
            <a:extLst>
              <a:ext uri="{FF2B5EF4-FFF2-40B4-BE49-F238E27FC236}">
                <a16:creationId xmlns:a16="http://schemas.microsoft.com/office/drawing/2014/main" xmlns="" id="{CAC21CBC-440D-41FB-AC16-201D72CE9A7C}"/>
              </a:ext>
            </a:extLst>
          </p:cNvPr>
          <p:cNvSpPr/>
          <p:nvPr/>
        </p:nvSpPr>
        <p:spPr>
          <a:xfrm>
            <a:off x="4260791" y="3328666"/>
            <a:ext cx="1637852" cy="322974"/>
          </a:xfrm>
          <a:prstGeom prst="rect">
            <a:avLst/>
          </a:prstGeom>
          <a:ln>
            <a:noFill/>
          </a:ln>
        </p:spPr>
        <p:txBody>
          <a:bodyPr wrap="square">
            <a:spAutoFit/>
          </a:bodyPr>
          <a:lstStyle/>
          <a:p>
            <a:pPr algn="ctr"/>
            <a:r>
              <a:rPr lang="en-US" sz="1400" i="1" dirty="0">
                <a:latin typeface="Times"/>
                <a:cs typeface="Times"/>
              </a:rPr>
              <a:t>Auxiliary  View</a:t>
            </a:r>
            <a:endParaRPr lang="en-US" sz="1400" i="1" dirty="0"/>
          </a:p>
        </p:txBody>
      </p:sp>
    </p:spTree>
    <p:extLst>
      <p:ext uri="{BB962C8B-B14F-4D97-AF65-F5344CB8AC3E}">
        <p14:creationId xmlns:p14="http://schemas.microsoft.com/office/powerpoint/2010/main" val="26601193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Facet">
  <a:themeElements>
    <a:clrScheme name="Custom 7">
      <a:dk1>
        <a:srgbClr val="080808"/>
      </a:dk1>
      <a:lt1>
        <a:sysClr val="window" lastClr="FFFFFF"/>
      </a:lt1>
      <a:dk2>
        <a:srgbClr val="080808"/>
      </a:dk2>
      <a:lt2>
        <a:srgbClr val="E3DED1"/>
      </a:lt2>
      <a:accent1>
        <a:srgbClr val="080808"/>
      </a:accent1>
      <a:accent2>
        <a:srgbClr val="354F12"/>
      </a:accent2>
      <a:accent3>
        <a:srgbClr val="1B587C"/>
      </a:accent3>
      <a:accent4>
        <a:srgbClr val="4E8542"/>
      </a:accent4>
      <a:accent5>
        <a:srgbClr val="BFBFBF"/>
      </a:accent5>
      <a:accent6>
        <a:srgbClr val="080808"/>
      </a:accent6>
      <a:hlink>
        <a:srgbClr val="6B9F25"/>
      </a:hlink>
      <a:folHlink>
        <a:srgbClr val="080808"/>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Facet" id="{C0C680CD-088A-49FC-A102-D699147F32B2}" vid="{CFBC31BA-B70F-4F30-BCAA-4F3011E16C4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TM03457515[[fn=View]]</Template>
  <TotalTime>9739</TotalTime>
  <Words>2083</Words>
  <Application>Microsoft Macintosh PowerPoint</Application>
  <PresentationFormat>On-screen Show (4:3)</PresentationFormat>
  <Paragraphs>369</Paragraphs>
  <Slides>29</Slides>
  <Notes>14</Notes>
  <HiddenSlides>0</HiddenSlides>
  <MMClips>2</MMClips>
  <ScaleCrop>false</ScaleCrop>
  <HeadingPairs>
    <vt:vector size="4" baseType="variant">
      <vt:variant>
        <vt:lpstr>Theme</vt:lpstr>
      </vt:variant>
      <vt:variant>
        <vt:i4>2</vt:i4>
      </vt:variant>
      <vt:variant>
        <vt:lpstr>Slide Titles</vt:lpstr>
      </vt:variant>
      <vt:variant>
        <vt:i4>29</vt:i4>
      </vt:variant>
    </vt:vector>
  </HeadingPairs>
  <TitlesOfParts>
    <vt:vector size="31" baseType="lpstr">
      <vt:lpstr>Office Theme</vt:lpstr>
      <vt:lpstr>Facet</vt:lpstr>
      <vt:lpstr>Engineering Design Portfolio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Amanda Canezin</dc:creator>
  <cp:lastModifiedBy>Arturo Brito</cp:lastModifiedBy>
  <cp:revision>468</cp:revision>
  <cp:lastPrinted>2017-11-29T01:14:52Z</cp:lastPrinted>
  <dcterms:created xsi:type="dcterms:W3CDTF">2017-04-26T21:54:42Z</dcterms:created>
  <dcterms:modified xsi:type="dcterms:W3CDTF">2017-11-30T23:01:09Z</dcterms:modified>
</cp:coreProperties>
</file>